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1" r:id="rId2"/>
    <p:sldId id="256" r:id="rId3"/>
    <p:sldId id="271" r:id="rId4"/>
    <p:sldId id="262" r:id="rId5"/>
    <p:sldId id="263" r:id="rId6"/>
    <p:sldId id="272" r:id="rId7"/>
    <p:sldId id="264" r:id="rId8"/>
    <p:sldId id="265" r:id="rId9"/>
    <p:sldId id="269" r:id="rId10"/>
    <p:sldId id="270" r:id="rId11"/>
    <p:sldId id="273" r:id="rId12"/>
    <p:sldId id="266" r:id="rId13"/>
    <p:sldId id="274" r:id="rId14"/>
    <p:sldId id="275" r:id="rId15"/>
    <p:sldId id="267" r:id="rId16"/>
    <p:sldId id="268" r:id="rId17"/>
    <p:sldId id="276" r:id="rId1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6">
          <p15:clr>
            <a:srgbClr val="A4A3A4"/>
          </p15:clr>
        </p15:guide>
        <p15:guide id="2" pos="4830">
          <p15:clr>
            <a:srgbClr val="A4A3A4"/>
          </p15:clr>
        </p15:guide>
        <p15:guide id="3" pos="20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1CBA5"/>
    <a:srgbClr val="4AABC6"/>
    <a:srgbClr val="C6D9F1"/>
    <a:srgbClr val="4BD0FF"/>
    <a:srgbClr val="85DFFF"/>
    <a:srgbClr val="43A73B"/>
    <a:srgbClr val="21DD76"/>
    <a:srgbClr val="9D87B7"/>
    <a:srgbClr val="636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85680" autoAdjust="0"/>
  </p:normalViewPr>
  <p:slideViewPr>
    <p:cSldViewPr showGuides="1">
      <p:cViewPr varScale="1">
        <p:scale>
          <a:sx n="127" d="100"/>
          <a:sy n="127" d="100"/>
        </p:scale>
        <p:origin x="768" y="96"/>
      </p:cViewPr>
      <p:guideLst>
        <p:guide orient="horz" pos="3026"/>
        <p:guide pos="4830"/>
        <p:guide pos="2064"/>
      </p:guideLst>
    </p:cSldViewPr>
  </p:slideViewPr>
  <p:outlineViewPr>
    <p:cViewPr>
      <p:scale>
        <a:sx n="33" d="100"/>
        <a:sy n="33" d="100"/>
      </p:scale>
      <p:origin x="0" y="1530"/>
    </p:cViewPr>
  </p:outlin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C20B6-C9CE-4992-BD00-9E7C2AAF7106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52CC8-374A-47F9-9D7A-D73666F98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62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52CC8-374A-47F9-9D7A-D73666F98F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06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52CC8-374A-47F9-9D7A-D73666F98F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36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52CC8-374A-47F9-9D7A-D73666F98F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24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52CC8-374A-47F9-9D7A-D73666F98F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56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52CC8-374A-47F9-9D7A-D73666F98F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6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52CC8-374A-47F9-9D7A-D73666F98F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2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52CC8-374A-47F9-9D7A-D73666F98F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541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52CC8-374A-47F9-9D7A-D73666F98F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35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52CC8-374A-47F9-9D7A-D73666F98F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6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36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18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0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442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0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1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290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2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3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9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9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6D569-6DF6-4776-B76B-6B57699EA270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E25D-EE52-4708-B5D8-B752BE439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8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solar panel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63000"/>
                    </a14:imgEffect>
                    <a14:imgEffect>
                      <a14:brightnessContrast bright="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399" b="27929"/>
          <a:stretch/>
        </p:blipFill>
        <p:spPr bwMode="auto">
          <a:xfrm>
            <a:off x="0" y="312187"/>
            <a:ext cx="9193129" cy="2835627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82364" y="2139702"/>
            <a:ext cx="8784976" cy="7090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 defTabSz="1754990" fontAlgn="b">
              <a:lnSpc>
                <a:spcPct val="120000"/>
              </a:lnSpc>
              <a:buClr>
                <a:srgbClr val="F2F2F2"/>
              </a:buClr>
              <a:buSzPct val="75000"/>
            </a:pPr>
            <a:r>
              <a:rPr lang="en-US" altLang="ko-KR" sz="40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PT B" panose="020B0600000000000000" pitchFamily="50" charset="-127"/>
                <a:ea typeface="삼성PT B" panose="020B0600000000000000" pitchFamily="50" charset="-127"/>
              </a:rPr>
              <a:t>[SSPS : Smart Solar Panel System]</a:t>
            </a:r>
            <a:endParaRPr lang="en-US" altLang="ko-KR" sz="40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PT B" panose="020B0600000000000000" pitchFamily="50" charset="-127"/>
              <a:ea typeface="삼성PT B" panose="020B0600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7504" y="3147814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754990" fontAlgn="b">
              <a:lnSpc>
                <a:spcPct val="150000"/>
              </a:lnSpc>
              <a:buClr>
                <a:srgbClr val="F2F2F2"/>
              </a:buClr>
              <a:buSzPct val="75000"/>
            </a:pPr>
            <a:r>
              <a:rPr lang="ko-KR" altLang="en-US" sz="20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스마트 디바이스 </a:t>
            </a:r>
            <a:r>
              <a:rPr lang="en-US" altLang="ko-KR" sz="20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D</a:t>
            </a:r>
            <a:r>
              <a:rPr lang="ko-KR" altLang="en-US" sz="20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반</a:t>
            </a:r>
            <a:endParaRPr lang="en-US" altLang="ko-KR" sz="2000" b="1" spc="-15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pPr algn="ctr" defTabSz="1754990" fontAlgn="b">
              <a:lnSpc>
                <a:spcPct val="150000"/>
              </a:lnSpc>
              <a:buClr>
                <a:srgbClr val="F2F2F2"/>
              </a:buClr>
              <a:buSzPct val="75000"/>
            </a:pPr>
            <a:r>
              <a:rPr lang="ko-KR" altLang="en-US" sz="20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홍 길 동 </a:t>
            </a:r>
            <a:r>
              <a:rPr lang="ko-KR" altLang="en-US" sz="12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조</a:t>
            </a:r>
            <a:endParaRPr lang="en-US" altLang="ko-KR" sz="2000" b="1" spc="-15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  <a:p>
            <a:pPr algn="ctr" defTabSz="1754990" fontAlgn="b">
              <a:lnSpc>
                <a:spcPct val="150000"/>
              </a:lnSpc>
              <a:buClr>
                <a:srgbClr val="F2F2F2"/>
              </a:buClr>
              <a:buSzPct val="75000"/>
            </a:pPr>
            <a:r>
              <a:rPr lang="ko-KR" altLang="en-US" sz="32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김 효 성</a:t>
            </a:r>
            <a:r>
              <a:rPr lang="en-US" altLang="ko-KR" sz="32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*, </a:t>
            </a:r>
            <a:r>
              <a:rPr lang="ko-KR" altLang="en-US" sz="32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이 상 훈</a:t>
            </a:r>
            <a:r>
              <a:rPr lang="en-US" altLang="ko-KR" sz="32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, </a:t>
            </a:r>
            <a:r>
              <a:rPr lang="ko-KR" altLang="en-US" sz="32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Bold" panose="020B0600000101010101" pitchFamily="34" charset="-127"/>
                <a:ea typeface="삼성긴고딕OTF Bold" panose="020B0600000101010101" pitchFamily="34" charset="-127"/>
              </a:rPr>
              <a:t>최 조 현</a:t>
            </a:r>
            <a:endParaRPr lang="en-US" altLang="ko-KR" sz="32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Bold" panose="020B0600000101010101" pitchFamily="34" charset="-127"/>
              <a:ea typeface="삼성긴고딕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9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 rot="10800000">
            <a:off x="5724128" y="51302"/>
            <a:ext cx="3393066" cy="3312536"/>
            <a:chOff x="4784580" y="2534704"/>
            <a:chExt cx="4465400" cy="435941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25" b="48644"/>
            <a:stretch/>
          </p:blipFill>
          <p:spPr>
            <a:xfrm rot="10800000">
              <a:off x="4784580" y="3355817"/>
              <a:ext cx="4359420" cy="3522029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 rot="10800000">
              <a:off x="4784580" y="3390470"/>
              <a:ext cx="4359420" cy="2885314"/>
            </a:xfrm>
            <a:prstGeom prst="rect">
              <a:avLst/>
            </a:prstGeom>
            <a:gradFill>
              <a:gsLst>
                <a:gs pos="1700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 rot="16200000">
              <a:off x="5627613" y="3271756"/>
              <a:ext cx="4359419" cy="2885315"/>
            </a:xfrm>
            <a:prstGeom prst="rect">
              <a:avLst/>
            </a:prstGeom>
            <a:gradFill>
              <a:gsLst>
                <a:gs pos="1700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각형 10"/>
          <p:cNvSpPr/>
          <p:nvPr/>
        </p:nvSpPr>
        <p:spPr>
          <a:xfrm>
            <a:off x="230548" y="84688"/>
            <a:ext cx="4629484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핵심기술 </a:t>
            </a:r>
            <a:r>
              <a:rPr lang="en-US" altLang="ko-KR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/ Divided Control Signals</a:t>
            </a:r>
            <a:endParaRPr lang="ko-KR" altLang="en-US" sz="2100" b="1" spc="-2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Bold" pitchFamily="50" charset="-127"/>
              <a:ea typeface="삼성긴고딕 Bold" pitchFamily="50" charset="-127"/>
            </a:endParaRPr>
          </a:p>
        </p:txBody>
      </p:sp>
      <p:pic>
        <p:nvPicPr>
          <p:cNvPr id="3074" name="Picture 2" descr="embedded board ico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49" y="257175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mbedded board ico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57175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mbedded board ico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77" y="257175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36623" y="42279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삼성긴고딕OTF Bold"/>
              </a:rPr>
              <a:t>M3_1</a:t>
            </a:r>
            <a:endParaRPr lang="ko-KR" altLang="en-US" dirty="0">
              <a:latin typeface="삼성긴고딕OTF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8712" y="422817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삼성긴고딕OTF Bold"/>
              </a:rPr>
              <a:t>M3_2</a:t>
            </a:r>
            <a:endParaRPr lang="ko-KR" altLang="en-US" dirty="0">
              <a:latin typeface="삼성긴고딕OTF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31189" y="422793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삼성긴고딕OTF Bold"/>
              </a:rPr>
              <a:t>M3_3</a:t>
            </a:r>
            <a:endParaRPr lang="ko-KR" altLang="en-US" dirty="0">
              <a:latin typeface="삼성긴고딕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55353" y="327110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3080" name="Picture 8" descr="pc icon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26" y="699542"/>
            <a:ext cx="943231" cy="94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QTT icon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484" y="831131"/>
            <a:ext cx="496915" cy="49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꺾인 연결선 14"/>
          <p:cNvCxnSpPr>
            <a:stCxn id="3076" idx="0"/>
            <a:endCxn id="3080" idx="2"/>
          </p:cNvCxnSpPr>
          <p:nvPr/>
        </p:nvCxnSpPr>
        <p:spPr>
          <a:xfrm rot="16200000" flipV="1">
            <a:off x="3906169" y="2105547"/>
            <a:ext cx="928977" cy="3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3074" idx="0"/>
            <a:endCxn id="3080" idx="2"/>
          </p:cNvCxnSpPr>
          <p:nvPr/>
        </p:nvCxnSpPr>
        <p:spPr>
          <a:xfrm rot="16200000" flipV="1">
            <a:off x="5122408" y="889308"/>
            <a:ext cx="928977" cy="24359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3078" idx="0"/>
            <a:endCxn id="3080" idx="2"/>
          </p:cNvCxnSpPr>
          <p:nvPr/>
        </p:nvCxnSpPr>
        <p:spPr>
          <a:xfrm rot="5400000" flipH="1" flipV="1">
            <a:off x="2676771" y="879580"/>
            <a:ext cx="928977" cy="2455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46591" y="732007"/>
            <a:ext cx="40230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Century" panose="02040604050505020304" pitchFamily="18" charset="0"/>
              </a:rPr>
              <a:t>PC IN SIGNAL1 = EFF10, EFF1, PANEL_NUM </a:t>
            </a:r>
          </a:p>
          <a:p>
            <a:r>
              <a:rPr lang="en-US" altLang="ko-KR" sz="1300" dirty="0" smtClean="0">
                <a:latin typeface="Century" panose="02040604050505020304" pitchFamily="18" charset="0"/>
              </a:rPr>
              <a:t>PC IN SIGNAL2 = ERROR</a:t>
            </a:r>
          </a:p>
          <a:p>
            <a:endParaRPr lang="en-US" altLang="ko-KR" sz="1300" dirty="0" smtClean="0">
              <a:latin typeface="Century" panose="02040604050505020304" pitchFamily="18" charset="0"/>
            </a:endParaRPr>
          </a:p>
          <a:p>
            <a:r>
              <a:rPr lang="en-US" altLang="ko-KR" sz="1300" dirty="0" smtClean="0">
                <a:latin typeface="Century" panose="02040604050505020304" pitchFamily="18" charset="0"/>
              </a:rPr>
              <a:t>PC OUT SIGNAL = CLEAN</a:t>
            </a:r>
            <a:endParaRPr lang="ko-KR" altLang="en-US" sz="1300" dirty="0">
              <a:latin typeface="Century" panose="020406040505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70199" y="25289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70 1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998712" y="25171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45 2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435672" y="2497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65 3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다리꼴 9"/>
          <p:cNvSpPr/>
          <p:nvPr/>
        </p:nvSpPr>
        <p:spPr>
          <a:xfrm>
            <a:off x="7457675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다리꼴 10"/>
          <p:cNvSpPr/>
          <p:nvPr/>
        </p:nvSpPr>
        <p:spPr>
          <a:xfrm rot="10800000">
            <a:off x="8460432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391142" y="1995686"/>
            <a:ext cx="6264696" cy="845406"/>
          </a:xfrm>
          <a:prstGeom prst="rect">
            <a:avLst/>
          </a:prstGeom>
        </p:spPr>
        <p:txBody>
          <a:bodyPr wrap="square" lIns="36000" tIns="72000" bIns="7200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500" b="1" dirty="0" smtClean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PT B"/>
                <a:ea typeface="삼성긴고딕OTF Medium" pitchFamily="34" charset="-127"/>
              </a:rPr>
              <a:t>Ⅳ. </a:t>
            </a:r>
            <a:r>
              <a:rPr lang="ko-KR" altLang="en-US" sz="3500" b="1" dirty="0" smtClean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PT B"/>
                <a:ea typeface="삼성긴고딕OTF Medium" pitchFamily="34" charset="-127"/>
              </a:rPr>
              <a:t>개발 </a:t>
            </a:r>
            <a:r>
              <a:rPr lang="ko-KR" altLang="en-US" sz="35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PT B"/>
                <a:ea typeface="삼성긴고딕OTF Medium" pitchFamily="34" charset="-127"/>
              </a:rPr>
              <a:t>결과 및 후기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다리꼴 2"/>
          <p:cNvSpPr/>
          <p:nvPr/>
        </p:nvSpPr>
        <p:spPr>
          <a:xfrm>
            <a:off x="7457675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다리꼴 16"/>
          <p:cNvSpPr/>
          <p:nvPr/>
        </p:nvSpPr>
        <p:spPr>
          <a:xfrm rot="10800000">
            <a:off x="8460432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각형 46"/>
          <p:cNvSpPr/>
          <p:nvPr/>
        </p:nvSpPr>
        <p:spPr>
          <a:xfrm>
            <a:off x="323528" y="123478"/>
            <a:ext cx="1622554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  보드 동작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07290" y="320553"/>
            <a:ext cx="1656184" cy="22456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83041" y="295864"/>
            <a:ext cx="1662505" cy="2288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427922" y="310978"/>
            <a:ext cx="1662505" cy="2258498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451779" y="2339011"/>
            <a:ext cx="1368152" cy="43204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삼성긴고딕OTF Bold"/>
              </a:rPr>
              <a:t>실행</a:t>
            </a:r>
            <a:endParaRPr lang="ko-KR" altLang="en-US" dirty="0">
              <a:latin typeface="삼성긴고딕OTF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55392" y="2897714"/>
            <a:ext cx="1368152" cy="36004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Setting initialize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51779" y="3397291"/>
            <a:ext cx="1368152" cy="36004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조도 측정</a:t>
            </a:r>
            <a:endParaRPr lang="en-US" altLang="ko-KR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1455392" y="3883986"/>
            <a:ext cx="1368152" cy="36004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브로커 통신</a:t>
            </a:r>
            <a:endParaRPr lang="en-US" altLang="ko-KR" sz="1500" dirty="0" smtClean="0"/>
          </a:p>
        </p:txBody>
      </p:sp>
      <p:sp>
        <p:nvSpPr>
          <p:cNvPr id="16" name="순서도: 판단 15"/>
          <p:cNvSpPr/>
          <p:nvPr/>
        </p:nvSpPr>
        <p:spPr>
          <a:xfrm>
            <a:off x="1455392" y="4366454"/>
            <a:ext cx="1364539" cy="503803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Clean?</a:t>
            </a:r>
            <a:endParaRPr lang="ko-KR" altLang="en-US" sz="1300" dirty="0"/>
          </a:p>
        </p:txBody>
      </p:sp>
      <p:cxnSp>
        <p:nvCxnSpPr>
          <p:cNvPr id="19" name="꺾인 연결선 18"/>
          <p:cNvCxnSpPr>
            <a:stCxn id="7" idx="4"/>
            <a:endCxn id="8" idx="0"/>
          </p:cNvCxnSpPr>
          <p:nvPr/>
        </p:nvCxnSpPr>
        <p:spPr>
          <a:xfrm rot="16200000" flipH="1">
            <a:off x="2074334" y="2832579"/>
            <a:ext cx="126655" cy="36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2"/>
            <a:endCxn id="23" idx="0"/>
          </p:cNvCxnSpPr>
          <p:nvPr/>
        </p:nvCxnSpPr>
        <p:spPr>
          <a:xfrm flipH="1">
            <a:off x="2135855" y="3257754"/>
            <a:ext cx="3613" cy="13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2"/>
            <a:endCxn id="24" idx="0"/>
          </p:cNvCxnSpPr>
          <p:nvPr/>
        </p:nvCxnSpPr>
        <p:spPr>
          <a:xfrm>
            <a:off x="2135855" y="3757331"/>
            <a:ext cx="3613" cy="126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4" idx="2"/>
            <a:endCxn id="16" idx="0"/>
          </p:cNvCxnSpPr>
          <p:nvPr/>
        </p:nvCxnSpPr>
        <p:spPr>
          <a:xfrm flipH="1">
            <a:off x="2137662" y="4244026"/>
            <a:ext cx="1806" cy="12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6" idx="2"/>
            <a:endCxn id="23" idx="1"/>
          </p:cNvCxnSpPr>
          <p:nvPr/>
        </p:nvCxnSpPr>
        <p:spPr>
          <a:xfrm rot="5400000" flipH="1">
            <a:off x="1148248" y="3880843"/>
            <a:ext cx="1292946" cy="685883"/>
          </a:xfrm>
          <a:prstGeom prst="bentConnector4">
            <a:avLst>
              <a:gd name="adj1" fmla="val -12332"/>
              <a:gd name="adj2" fmla="val 1333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수동 입력 36"/>
          <p:cNvSpPr/>
          <p:nvPr/>
        </p:nvSpPr>
        <p:spPr>
          <a:xfrm>
            <a:off x="385131" y="3901210"/>
            <a:ext cx="655232" cy="318439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server</a:t>
            </a:r>
            <a:endParaRPr lang="ko-KR" altLang="en-US" sz="1300" dirty="0"/>
          </a:p>
        </p:txBody>
      </p:sp>
      <p:sp>
        <p:nvSpPr>
          <p:cNvPr id="46" name="직사각형 45"/>
          <p:cNvSpPr/>
          <p:nvPr/>
        </p:nvSpPr>
        <p:spPr>
          <a:xfrm>
            <a:off x="4084682" y="2713959"/>
            <a:ext cx="1368152" cy="86335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Cleaning &amp;</a:t>
            </a:r>
          </a:p>
          <a:p>
            <a:pPr algn="ctr"/>
            <a:r>
              <a:rPr lang="ko-KR" altLang="en-US" sz="1200" dirty="0" smtClean="0"/>
              <a:t>측정 및 통신</a:t>
            </a:r>
            <a:endParaRPr lang="en-US" altLang="ko-KR" sz="1200" dirty="0" smtClean="0"/>
          </a:p>
        </p:txBody>
      </p:sp>
      <p:sp>
        <p:nvSpPr>
          <p:cNvPr id="48" name="직사각형 47"/>
          <p:cNvSpPr/>
          <p:nvPr/>
        </p:nvSpPr>
        <p:spPr>
          <a:xfrm>
            <a:off x="4084682" y="3740435"/>
            <a:ext cx="1368152" cy="36004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Cleaning count++</a:t>
            </a:r>
          </a:p>
        </p:txBody>
      </p:sp>
      <p:sp>
        <p:nvSpPr>
          <p:cNvPr id="53" name="순서도: 판단 52"/>
          <p:cNvSpPr/>
          <p:nvPr/>
        </p:nvSpPr>
        <p:spPr>
          <a:xfrm>
            <a:off x="4084682" y="4366453"/>
            <a:ext cx="1364539" cy="503803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Faults?</a:t>
            </a:r>
            <a:endParaRPr lang="ko-KR" altLang="en-US" sz="1300" dirty="0"/>
          </a:p>
        </p:txBody>
      </p:sp>
      <p:cxnSp>
        <p:nvCxnSpPr>
          <p:cNvPr id="45" name="꺾인 연결선 44"/>
          <p:cNvCxnSpPr>
            <a:stCxn id="16" idx="3"/>
            <a:endCxn id="46" idx="0"/>
          </p:cNvCxnSpPr>
          <p:nvPr/>
        </p:nvCxnSpPr>
        <p:spPr>
          <a:xfrm flipV="1">
            <a:off x="2819931" y="2713959"/>
            <a:ext cx="1948827" cy="1904397"/>
          </a:xfrm>
          <a:prstGeom prst="bentConnector4">
            <a:avLst>
              <a:gd name="adj1" fmla="val 32449"/>
              <a:gd name="adj2" fmla="val 112004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6" idx="2"/>
            <a:endCxn id="48" idx="0"/>
          </p:cNvCxnSpPr>
          <p:nvPr/>
        </p:nvCxnSpPr>
        <p:spPr>
          <a:xfrm>
            <a:off x="4768758" y="3577311"/>
            <a:ext cx="0" cy="16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8" idx="2"/>
            <a:endCxn id="53" idx="0"/>
          </p:cNvCxnSpPr>
          <p:nvPr/>
        </p:nvCxnSpPr>
        <p:spPr>
          <a:xfrm flipH="1">
            <a:off x="4766952" y="4100475"/>
            <a:ext cx="1806" cy="26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3" idx="1"/>
            <a:endCxn id="23" idx="3"/>
          </p:cNvCxnSpPr>
          <p:nvPr/>
        </p:nvCxnSpPr>
        <p:spPr>
          <a:xfrm rot="10800000">
            <a:off x="2819932" y="3577311"/>
            <a:ext cx="1264751" cy="1041044"/>
          </a:xfrm>
          <a:prstGeom prst="bentConnector3">
            <a:avLst>
              <a:gd name="adj1" fmla="val 351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6523292" y="2711836"/>
            <a:ext cx="1368152" cy="86335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ERROR BEEP</a:t>
            </a:r>
          </a:p>
          <a:p>
            <a:pPr algn="ctr"/>
            <a:r>
              <a:rPr lang="en-US" altLang="ko-KR" sz="1200" dirty="0" smtClean="0"/>
              <a:t>&amp; </a:t>
            </a:r>
            <a:r>
              <a:rPr lang="ko-KR" altLang="en-US" sz="1200" dirty="0" smtClean="0"/>
              <a:t>에러 통신</a:t>
            </a:r>
            <a:endParaRPr lang="en-US" altLang="ko-KR" sz="1200" dirty="0" smtClean="0"/>
          </a:p>
        </p:txBody>
      </p:sp>
      <p:cxnSp>
        <p:nvCxnSpPr>
          <p:cNvPr id="65" name="꺾인 연결선 64"/>
          <p:cNvCxnSpPr>
            <a:stCxn id="53" idx="3"/>
            <a:endCxn id="63" idx="0"/>
          </p:cNvCxnSpPr>
          <p:nvPr/>
        </p:nvCxnSpPr>
        <p:spPr>
          <a:xfrm flipV="1">
            <a:off x="5449221" y="2711836"/>
            <a:ext cx="1758147" cy="1906519"/>
          </a:xfrm>
          <a:prstGeom prst="bentConnector4">
            <a:avLst>
              <a:gd name="adj1" fmla="val 30546"/>
              <a:gd name="adj2" fmla="val 111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63" idx="2"/>
            <a:endCxn id="63" idx="1"/>
          </p:cNvCxnSpPr>
          <p:nvPr/>
        </p:nvCxnSpPr>
        <p:spPr>
          <a:xfrm rot="5400000" flipH="1">
            <a:off x="6649492" y="3017312"/>
            <a:ext cx="431676" cy="684076"/>
          </a:xfrm>
          <a:prstGeom prst="bentConnector4">
            <a:avLst>
              <a:gd name="adj1" fmla="val -52956"/>
              <a:gd name="adj2" fmla="val 1454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37" idx="3"/>
            <a:endCxn id="24" idx="1"/>
          </p:cNvCxnSpPr>
          <p:nvPr/>
        </p:nvCxnSpPr>
        <p:spPr>
          <a:xfrm>
            <a:off x="1040363" y="4060430"/>
            <a:ext cx="415029" cy="3576"/>
          </a:xfrm>
          <a:prstGeom prst="straightConnector1">
            <a:avLst/>
          </a:prstGeom>
          <a:ln w="254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213922" y="4720488"/>
            <a:ext cx="4507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entury" panose="02040604050505020304" pitchFamily="18" charset="0"/>
              </a:rPr>
              <a:t>NO</a:t>
            </a:r>
            <a:endParaRPr lang="ko-KR" altLang="en-US" sz="1300" dirty="0">
              <a:latin typeface="Century" panose="020406040505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896308" y="4324718"/>
            <a:ext cx="5277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entury" panose="02040604050505020304" pitchFamily="18" charset="0"/>
              </a:rPr>
              <a:t>YES</a:t>
            </a:r>
            <a:endParaRPr lang="ko-KR" altLang="en-US" sz="1300" dirty="0">
              <a:latin typeface="Century" panose="020406040505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465402" y="4332185"/>
            <a:ext cx="5277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entury" panose="02040604050505020304" pitchFamily="18" charset="0"/>
              </a:rPr>
              <a:t>YES</a:t>
            </a:r>
            <a:endParaRPr lang="ko-KR" altLang="en-US" sz="1300" dirty="0">
              <a:latin typeface="Century" panose="020406040505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56077" y="4332185"/>
            <a:ext cx="4507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entury" panose="02040604050505020304" pitchFamily="18" charset="0"/>
              </a:rPr>
              <a:t>NO</a:t>
            </a:r>
            <a:endParaRPr lang="ko-KR" altLang="en-US" sz="13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4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다리꼴 2"/>
          <p:cNvSpPr/>
          <p:nvPr/>
        </p:nvSpPr>
        <p:spPr>
          <a:xfrm>
            <a:off x="7457675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다리꼴 16"/>
          <p:cNvSpPr/>
          <p:nvPr/>
        </p:nvSpPr>
        <p:spPr>
          <a:xfrm rot="10800000">
            <a:off x="8460432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각형 46"/>
          <p:cNvSpPr/>
          <p:nvPr/>
        </p:nvSpPr>
        <p:spPr>
          <a:xfrm>
            <a:off x="323528" y="123478"/>
            <a:ext cx="1622554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 </a:t>
            </a: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 서버 </a:t>
            </a:r>
            <a:r>
              <a:rPr lang="ko-KR" altLang="en-US" sz="2100" b="1" spc="-2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동작</a:t>
            </a:r>
            <a:endParaRPr lang="ko-KR" altLang="en-US" sz="2100" b="1" spc="-2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Bold" pitchFamily="50" charset="-127"/>
              <a:ea typeface="삼성긴고딕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4724676" y="605272"/>
            <a:ext cx="4330802" cy="2754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* </a:t>
            </a:r>
            <a:r>
              <a:rPr lang="ko-KR" altLang="en-US" dirty="0" err="1" smtClean="0">
                <a:solidFill>
                  <a:schemeClr val="bg1"/>
                </a:solidFill>
              </a:rPr>
              <a:t>여러장으로</a:t>
            </a:r>
            <a:r>
              <a:rPr lang="ko-KR" altLang="en-US" dirty="0" smtClean="0">
                <a:solidFill>
                  <a:schemeClr val="bg1"/>
                </a:solidFill>
              </a:rPr>
              <a:t> 만들어 </a:t>
            </a:r>
            <a:r>
              <a:rPr lang="ko-KR" altLang="en-US" dirty="0" err="1" smtClean="0">
                <a:solidFill>
                  <a:schemeClr val="bg1"/>
                </a:solidFill>
              </a:rPr>
              <a:t>질수</a:t>
            </a:r>
            <a:r>
              <a:rPr lang="ko-KR" altLang="en-US" dirty="0" smtClean="0">
                <a:solidFill>
                  <a:schemeClr val="bg1"/>
                </a:solidFill>
              </a:rPr>
              <a:t> 있음</a:t>
            </a:r>
            <a:r>
              <a:rPr lang="en-US" altLang="ko-KR" dirty="0" smtClean="0">
                <a:solidFill>
                  <a:schemeClr val="bg1"/>
                </a:solidFill>
              </a:rPr>
              <a:t>*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사진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카메라 활용</a:t>
            </a:r>
            <a:r>
              <a:rPr lang="en-US" altLang="ko-KR" dirty="0" smtClean="0">
                <a:solidFill>
                  <a:schemeClr val="bg1"/>
                </a:solidFill>
              </a:rPr>
              <a:t>), </a:t>
            </a:r>
            <a:r>
              <a:rPr lang="ko-KR" altLang="en-US" dirty="0" smtClean="0">
                <a:solidFill>
                  <a:schemeClr val="bg1"/>
                </a:solidFill>
              </a:rPr>
              <a:t>그림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회로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도표 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첨부 가능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결과물을 보기 쉽게 정리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목표나 사양보다는 실제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결과를 수록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3250" r="6743"/>
          <a:stretch/>
        </p:blipFill>
        <p:spPr>
          <a:xfrm>
            <a:off x="3245280" y="749846"/>
            <a:ext cx="2526189" cy="18113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57" y="761024"/>
            <a:ext cx="2536845" cy="17890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9916"/>
          <a:stretch/>
        </p:blipFill>
        <p:spPr>
          <a:xfrm>
            <a:off x="5865744" y="749846"/>
            <a:ext cx="2594688" cy="1800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97461" y="2238642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08502" y="2238642"/>
            <a:ext cx="1548701" cy="276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10528" y="2661462"/>
            <a:ext cx="1368152" cy="43204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삼성긴고딕OTF Bold"/>
              </a:rPr>
              <a:t>실행</a:t>
            </a:r>
            <a:endParaRPr lang="ko-KR" altLang="en-US" dirty="0">
              <a:latin typeface="삼성긴고딕OTF 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2331" y="3204926"/>
            <a:ext cx="1368152" cy="36004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Setting initialize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17616" y="3748390"/>
            <a:ext cx="1368152" cy="36004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브로커 통신</a:t>
            </a:r>
            <a:endParaRPr lang="en-US" altLang="ko-KR" sz="1500" dirty="0" smtClean="0"/>
          </a:p>
        </p:txBody>
      </p:sp>
      <p:sp>
        <p:nvSpPr>
          <p:cNvPr id="19" name="순서도: 판단 18"/>
          <p:cNvSpPr/>
          <p:nvPr/>
        </p:nvSpPr>
        <p:spPr>
          <a:xfrm>
            <a:off x="3840561" y="3129447"/>
            <a:ext cx="1364539" cy="503803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Clean?</a:t>
            </a:r>
            <a:endParaRPr lang="ko-KR" altLang="en-US" sz="1300" dirty="0"/>
          </a:p>
        </p:txBody>
      </p:sp>
      <p:sp>
        <p:nvSpPr>
          <p:cNvPr id="20" name="직사각형 19"/>
          <p:cNvSpPr/>
          <p:nvPr/>
        </p:nvSpPr>
        <p:spPr>
          <a:xfrm>
            <a:off x="1217616" y="4291854"/>
            <a:ext cx="1368152" cy="36004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패널 정보 비교</a:t>
            </a:r>
            <a:endParaRPr lang="en-US" altLang="ko-KR" sz="1300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3832901" y="3748390"/>
            <a:ext cx="1368152" cy="36004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제어 통신 설정</a:t>
            </a:r>
            <a:endParaRPr lang="en-US" altLang="ko-KR" sz="13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3832901" y="4252193"/>
            <a:ext cx="1368152" cy="36004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통신 업데이트</a:t>
            </a:r>
            <a:endParaRPr lang="en-US" altLang="ko-KR" sz="1300" dirty="0" smtClean="0"/>
          </a:p>
        </p:txBody>
      </p:sp>
      <p:sp>
        <p:nvSpPr>
          <p:cNvPr id="24" name="순서도: 판단 23"/>
          <p:cNvSpPr/>
          <p:nvPr/>
        </p:nvSpPr>
        <p:spPr>
          <a:xfrm>
            <a:off x="6479011" y="3129446"/>
            <a:ext cx="1364539" cy="503803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Faults?</a:t>
            </a:r>
            <a:endParaRPr lang="ko-KR" altLang="en-US" sz="1300" dirty="0"/>
          </a:p>
        </p:txBody>
      </p:sp>
      <p:sp>
        <p:nvSpPr>
          <p:cNvPr id="25" name="직사각형 24"/>
          <p:cNvSpPr/>
          <p:nvPr/>
        </p:nvSpPr>
        <p:spPr>
          <a:xfrm>
            <a:off x="6487064" y="3748390"/>
            <a:ext cx="1368152" cy="36004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에러 표시</a:t>
            </a:r>
            <a:endParaRPr lang="en-US" altLang="ko-KR" sz="1300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6487064" y="4224546"/>
            <a:ext cx="1368152" cy="36004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잠시 중지</a:t>
            </a:r>
            <a:endParaRPr lang="en-US" altLang="ko-KR" sz="1300" dirty="0" smtClean="0"/>
          </a:p>
        </p:txBody>
      </p:sp>
      <p:cxnSp>
        <p:nvCxnSpPr>
          <p:cNvPr id="12" name="직선 화살표 연결선 11"/>
          <p:cNvCxnSpPr>
            <a:stCxn id="15" idx="4"/>
            <a:endCxn id="16" idx="0"/>
          </p:cNvCxnSpPr>
          <p:nvPr/>
        </p:nvCxnSpPr>
        <p:spPr>
          <a:xfrm>
            <a:off x="1894604" y="3093510"/>
            <a:ext cx="1803" cy="11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2"/>
            <a:endCxn id="18" idx="0"/>
          </p:cNvCxnSpPr>
          <p:nvPr/>
        </p:nvCxnSpPr>
        <p:spPr>
          <a:xfrm>
            <a:off x="1896407" y="3564966"/>
            <a:ext cx="5285" cy="183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2"/>
            <a:endCxn id="20" idx="0"/>
          </p:cNvCxnSpPr>
          <p:nvPr/>
        </p:nvCxnSpPr>
        <p:spPr>
          <a:xfrm>
            <a:off x="1901692" y="4108430"/>
            <a:ext cx="0" cy="183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0" idx="3"/>
            <a:endCxn id="19" idx="0"/>
          </p:cNvCxnSpPr>
          <p:nvPr/>
        </p:nvCxnSpPr>
        <p:spPr>
          <a:xfrm flipV="1">
            <a:off x="2585768" y="3129447"/>
            <a:ext cx="1937063" cy="1342427"/>
          </a:xfrm>
          <a:prstGeom prst="bentConnector4">
            <a:avLst>
              <a:gd name="adj1" fmla="val 32389"/>
              <a:gd name="adj2" fmla="val 117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endCxn id="24" idx="0"/>
          </p:cNvCxnSpPr>
          <p:nvPr/>
        </p:nvCxnSpPr>
        <p:spPr>
          <a:xfrm>
            <a:off x="4508373" y="2902911"/>
            <a:ext cx="2652908" cy="2265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4" idx="2"/>
            <a:endCxn id="25" idx="0"/>
          </p:cNvCxnSpPr>
          <p:nvPr/>
        </p:nvCxnSpPr>
        <p:spPr>
          <a:xfrm rot="16200000" flipH="1">
            <a:off x="7108640" y="3685889"/>
            <a:ext cx="115141" cy="98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5" idx="2"/>
            <a:endCxn id="26" idx="0"/>
          </p:cNvCxnSpPr>
          <p:nvPr/>
        </p:nvCxnSpPr>
        <p:spPr>
          <a:xfrm rot="5400000">
            <a:off x="7113082" y="4166488"/>
            <a:ext cx="11611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9" idx="2"/>
            <a:endCxn id="21" idx="0"/>
          </p:cNvCxnSpPr>
          <p:nvPr/>
        </p:nvCxnSpPr>
        <p:spPr>
          <a:xfrm flipH="1">
            <a:off x="4516977" y="3633250"/>
            <a:ext cx="5854" cy="11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1" idx="2"/>
            <a:endCxn id="22" idx="0"/>
          </p:cNvCxnSpPr>
          <p:nvPr/>
        </p:nvCxnSpPr>
        <p:spPr>
          <a:xfrm>
            <a:off x="4516977" y="4108430"/>
            <a:ext cx="0" cy="143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19" idx="1"/>
            <a:endCxn id="18" idx="3"/>
          </p:cNvCxnSpPr>
          <p:nvPr/>
        </p:nvCxnSpPr>
        <p:spPr>
          <a:xfrm rot="10800000" flipV="1">
            <a:off x="2585769" y="3381348"/>
            <a:ext cx="1254793" cy="547061"/>
          </a:xfrm>
          <a:prstGeom prst="bentConnector3">
            <a:avLst>
              <a:gd name="adj1" fmla="val 32389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24" idx="3"/>
            <a:endCxn id="18" idx="1"/>
          </p:cNvCxnSpPr>
          <p:nvPr/>
        </p:nvCxnSpPr>
        <p:spPr>
          <a:xfrm flipH="1">
            <a:off x="1217616" y="3381348"/>
            <a:ext cx="6625934" cy="547062"/>
          </a:xfrm>
          <a:prstGeom prst="bentConnector5">
            <a:avLst>
              <a:gd name="adj1" fmla="val -3450"/>
              <a:gd name="adj2" fmla="val 286398"/>
              <a:gd name="adj3" fmla="val 103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22" idx="2"/>
            <a:endCxn id="18" idx="3"/>
          </p:cNvCxnSpPr>
          <p:nvPr/>
        </p:nvCxnSpPr>
        <p:spPr>
          <a:xfrm rot="5400000" flipH="1">
            <a:off x="3209461" y="3304718"/>
            <a:ext cx="683823" cy="1931209"/>
          </a:xfrm>
          <a:prstGeom prst="bentConnector4">
            <a:avLst>
              <a:gd name="adj1" fmla="val -33430"/>
              <a:gd name="adj2" fmla="val 55873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26" idx="2"/>
            <a:endCxn id="18" idx="3"/>
          </p:cNvCxnSpPr>
          <p:nvPr/>
        </p:nvCxnSpPr>
        <p:spPr>
          <a:xfrm rot="5400000" flipH="1">
            <a:off x="4550366" y="1963812"/>
            <a:ext cx="656176" cy="4585372"/>
          </a:xfrm>
          <a:prstGeom prst="bentConnector4">
            <a:avLst>
              <a:gd name="adj1" fmla="val -39677"/>
              <a:gd name="adj2" fmla="val 81417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09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다리꼴 2"/>
          <p:cNvSpPr/>
          <p:nvPr/>
        </p:nvSpPr>
        <p:spPr>
          <a:xfrm>
            <a:off x="7457675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다리꼴 16"/>
          <p:cNvSpPr/>
          <p:nvPr/>
        </p:nvSpPr>
        <p:spPr>
          <a:xfrm rot="10800000">
            <a:off x="8460432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각형 46"/>
          <p:cNvSpPr/>
          <p:nvPr/>
        </p:nvSpPr>
        <p:spPr>
          <a:xfrm>
            <a:off x="323528" y="123478"/>
            <a:ext cx="1622554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  </a:t>
            </a: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4724676" y="605272"/>
            <a:ext cx="4330802" cy="2754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* </a:t>
            </a:r>
            <a:r>
              <a:rPr lang="ko-KR" altLang="en-US" dirty="0" err="1" smtClean="0">
                <a:solidFill>
                  <a:schemeClr val="bg1"/>
                </a:solidFill>
              </a:rPr>
              <a:t>여러장으로</a:t>
            </a:r>
            <a:r>
              <a:rPr lang="ko-KR" altLang="en-US" dirty="0" smtClean="0">
                <a:solidFill>
                  <a:schemeClr val="bg1"/>
                </a:solidFill>
              </a:rPr>
              <a:t> 만들어 </a:t>
            </a:r>
            <a:r>
              <a:rPr lang="ko-KR" altLang="en-US" dirty="0" err="1" smtClean="0">
                <a:solidFill>
                  <a:schemeClr val="bg1"/>
                </a:solidFill>
              </a:rPr>
              <a:t>질수</a:t>
            </a:r>
            <a:r>
              <a:rPr lang="ko-KR" altLang="en-US" dirty="0" smtClean="0">
                <a:solidFill>
                  <a:schemeClr val="bg1"/>
                </a:solidFill>
              </a:rPr>
              <a:t> 있음</a:t>
            </a:r>
            <a:r>
              <a:rPr lang="en-US" altLang="ko-KR" dirty="0" smtClean="0">
                <a:solidFill>
                  <a:schemeClr val="bg1"/>
                </a:solidFill>
              </a:rPr>
              <a:t>*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사진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카메라 활용</a:t>
            </a:r>
            <a:r>
              <a:rPr lang="en-US" altLang="ko-KR" dirty="0" smtClean="0">
                <a:solidFill>
                  <a:schemeClr val="bg1"/>
                </a:solidFill>
              </a:rPr>
              <a:t>), </a:t>
            </a:r>
            <a:r>
              <a:rPr lang="ko-KR" altLang="en-US" dirty="0" smtClean="0">
                <a:solidFill>
                  <a:schemeClr val="bg1"/>
                </a:solidFill>
              </a:rPr>
              <a:t>그림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회로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도표 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첨부 가능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결과물을 보기 쉽게 정리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목표나 사양보다는 실제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결과를 수록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Video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541" y="607523"/>
            <a:ext cx="7778514" cy="43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6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다리꼴 12"/>
          <p:cNvSpPr/>
          <p:nvPr/>
        </p:nvSpPr>
        <p:spPr>
          <a:xfrm>
            <a:off x="7457675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다리꼴 13"/>
          <p:cNvSpPr/>
          <p:nvPr/>
        </p:nvSpPr>
        <p:spPr>
          <a:xfrm rot="10800000">
            <a:off x="8460432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7525344" y="595851"/>
            <a:ext cx="7128792" cy="2754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가급적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한장으로</a:t>
            </a:r>
            <a:r>
              <a:rPr lang="ko-KR" altLang="en-US" sz="1400" dirty="0" smtClean="0">
                <a:solidFill>
                  <a:schemeClr val="bg1"/>
                </a:solidFill>
              </a:rPr>
              <a:t> 작성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sz="1400" dirty="0" smtClean="0"/>
              <a:t>= </a:t>
            </a:r>
            <a:r>
              <a:rPr lang="ko-KR" altLang="en-US" sz="1400" dirty="0" smtClean="0"/>
              <a:t>결론은 </a:t>
            </a:r>
            <a:r>
              <a:rPr lang="ko-KR" altLang="en-US" sz="1400" dirty="0"/>
              <a:t>특히 비교 결과나 분석 그래프 등이 들어가면 좋음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개발 </a:t>
            </a:r>
            <a:r>
              <a:rPr lang="ko-KR" altLang="en-US" sz="1400" dirty="0"/>
              <a:t>결과가 더 나쁜 쪽으로 나와도 충분히 연구 가치가 있음</a:t>
            </a:r>
            <a:r>
              <a:rPr lang="en-US" altLang="ko-KR" sz="1400" dirty="0"/>
              <a:t>, </a:t>
            </a:r>
            <a:r>
              <a:rPr lang="ko-KR" altLang="en-US" sz="1400" dirty="0"/>
              <a:t>원인 분석이 중요</a:t>
            </a: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>
              <a:defRPr/>
            </a:pPr>
            <a:r>
              <a:rPr lang="en-US" altLang="ko-KR" sz="1400" dirty="0" smtClean="0"/>
              <a:t>= </a:t>
            </a:r>
            <a:r>
              <a:rPr lang="ko-KR" altLang="en-US" sz="1400" dirty="0" smtClean="0"/>
              <a:t>추후 </a:t>
            </a:r>
            <a:r>
              <a:rPr lang="ko-KR" altLang="en-US" sz="1400" dirty="0"/>
              <a:t>연구과제 및 아쉬운 점 등을 기술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앞으로 </a:t>
            </a:r>
            <a:r>
              <a:rPr lang="ko-KR" altLang="en-US" sz="1400" dirty="0"/>
              <a:t>더 개선하기 위한 방안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또는 </a:t>
            </a:r>
            <a:r>
              <a:rPr lang="ko-KR" altLang="en-US" sz="1400" dirty="0"/>
              <a:t>현업 기술에 활용 방안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실패한 </a:t>
            </a:r>
            <a:r>
              <a:rPr lang="ko-KR" altLang="en-US" sz="1400" dirty="0"/>
              <a:t>부분에 대한 실패 원인 분석 및 검토 등을 기술</a:t>
            </a:r>
            <a:endParaRPr lang="en-US" altLang="ko-KR" sz="1400" dirty="0"/>
          </a:p>
          <a:p>
            <a:pPr algn="ctr"/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endParaRPr lang="en-US" altLang="ko-KR" sz="14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각형 10"/>
          <p:cNvSpPr/>
          <p:nvPr/>
        </p:nvSpPr>
        <p:spPr>
          <a:xfrm>
            <a:off x="323528" y="123478"/>
            <a:ext cx="720080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결론</a:t>
            </a:r>
          </a:p>
        </p:txBody>
      </p:sp>
      <p:sp>
        <p:nvSpPr>
          <p:cNvPr id="15" name="오각형 14"/>
          <p:cNvSpPr/>
          <p:nvPr/>
        </p:nvSpPr>
        <p:spPr>
          <a:xfrm>
            <a:off x="323528" y="1900343"/>
            <a:ext cx="2007840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향</a:t>
            </a: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후 연구 과제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8132" y="2519840"/>
            <a:ext cx="8640960" cy="55399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500" dirty="0" smtClean="0"/>
              <a:t>LCD : Single buffer </a:t>
            </a:r>
            <a:r>
              <a:rPr lang="ko-KR" altLang="en-US" sz="1500" dirty="0" smtClean="0"/>
              <a:t>사용으로 </a:t>
            </a:r>
            <a:r>
              <a:rPr lang="en-US" altLang="ko-KR" sz="1500" dirty="0"/>
              <a:t>flickering </a:t>
            </a:r>
            <a:r>
              <a:rPr lang="ko-KR" altLang="en-US" sz="1500" dirty="0" smtClean="0"/>
              <a:t>현상이 발생한다</a:t>
            </a:r>
            <a:r>
              <a:rPr lang="en-US" altLang="ko-KR" sz="1500" dirty="0" smtClean="0"/>
              <a:t>.</a:t>
            </a:r>
          </a:p>
          <a:p>
            <a:pPr lvl="1"/>
            <a:r>
              <a:rPr lang="en-US" altLang="ko-KR" sz="1500" dirty="0" smtClean="0"/>
              <a:t>        </a:t>
            </a:r>
            <a:r>
              <a:rPr lang="ko-KR" altLang="en-US" sz="1500" dirty="0" smtClean="0"/>
              <a:t>→ </a:t>
            </a:r>
            <a:r>
              <a:rPr lang="en-US" altLang="ko-KR" sz="1500" dirty="0" smtClean="0"/>
              <a:t>double buffer </a:t>
            </a:r>
            <a:r>
              <a:rPr lang="ko-KR" altLang="en-US" sz="1500" dirty="0" smtClean="0"/>
              <a:t>사용이 가능하다면 화면이 부드러울 것</a:t>
            </a:r>
            <a:endParaRPr lang="en-US" altLang="ko-KR" sz="15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23528" y="3167005"/>
            <a:ext cx="8640960" cy="7848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sz="1500" dirty="0" smtClean="0"/>
              <a:t>연결 방식</a:t>
            </a:r>
            <a:r>
              <a:rPr lang="en-US" altLang="ko-KR" sz="1500" dirty="0" smtClean="0"/>
              <a:t> : </a:t>
            </a:r>
            <a:r>
              <a:rPr lang="ko-KR" altLang="en-US" sz="1500" dirty="0" smtClean="0"/>
              <a:t>현재 </a:t>
            </a:r>
            <a:r>
              <a:rPr lang="en-US" altLang="ko-KR" sz="1500" dirty="0" smtClean="0"/>
              <a:t>LAN </a:t>
            </a:r>
            <a:r>
              <a:rPr lang="ko-KR" altLang="en-US" sz="1500" dirty="0" smtClean="0"/>
              <a:t>연결 기반의 </a:t>
            </a:r>
            <a:r>
              <a:rPr lang="en-US" altLang="ko-KR" sz="1500" dirty="0" smtClean="0"/>
              <a:t>MQTT </a:t>
            </a:r>
            <a:r>
              <a:rPr lang="ko-KR" altLang="en-US" sz="1500" dirty="0" smtClean="0"/>
              <a:t>프로토콜 사용을 하여 연결할 선이 많다</a:t>
            </a:r>
            <a:r>
              <a:rPr lang="en-US" altLang="ko-KR" sz="1500" dirty="0" smtClean="0"/>
              <a:t>.</a:t>
            </a:r>
          </a:p>
          <a:p>
            <a:pPr lvl="2"/>
            <a:r>
              <a:rPr lang="ko-KR" altLang="en-US" sz="1500" dirty="0" smtClean="0"/>
              <a:t> → </a:t>
            </a:r>
            <a:r>
              <a:rPr lang="en-US" altLang="ko-KR" sz="1500" dirty="0" err="1" smtClean="0"/>
              <a:t>ZigBee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통신으로 </a:t>
            </a:r>
            <a:r>
              <a:rPr lang="en-US" altLang="ko-KR" sz="1500" dirty="0" smtClean="0"/>
              <a:t>Clean Robot</a:t>
            </a:r>
            <a:r>
              <a:rPr lang="ko-KR" altLang="en-US" sz="1500" dirty="0" smtClean="0"/>
              <a:t> 연결 및 </a:t>
            </a:r>
            <a:r>
              <a:rPr lang="en-US" altLang="ko-KR" sz="1500" dirty="0" err="1" smtClean="0"/>
              <a:t>WiFi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통신을 사용하여 무선 환경을 구축</a:t>
            </a:r>
            <a:endParaRPr lang="en-US" altLang="ko-KR" sz="1500" dirty="0" smtClean="0"/>
          </a:p>
          <a:p>
            <a:pPr lvl="2"/>
            <a:r>
              <a:rPr lang="ko-KR" altLang="en-US" sz="1500" dirty="0" smtClean="0"/>
              <a:t>한다면 현재보다 </a:t>
            </a:r>
            <a:r>
              <a:rPr lang="ko-KR" altLang="en-US" sz="1500" dirty="0" err="1" smtClean="0"/>
              <a:t>랜선에</a:t>
            </a:r>
            <a:r>
              <a:rPr lang="ko-KR" altLang="en-US" sz="1500" dirty="0" smtClean="0"/>
              <a:t> 의해 발생되는 자원 소모가 덜 할 것</a:t>
            </a:r>
            <a:endParaRPr lang="en-US" altLang="ko-KR" sz="15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23528" y="4045002"/>
            <a:ext cx="8640960" cy="7848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sz="1500" dirty="0" smtClean="0"/>
              <a:t>서버 부하 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하나의 서버가 여러 대에서 들어오는 신호를 실시간으로 처리하므로 처리해야 할</a:t>
            </a:r>
            <a:endParaRPr lang="en-US" altLang="ko-KR" sz="1500" dirty="0" smtClean="0"/>
          </a:p>
          <a:p>
            <a:pPr lvl="2"/>
            <a:r>
              <a:rPr lang="ko-KR" altLang="en-US" sz="1500" dirty="0" smtClean="0"/>
              <a:t> 신호가 많다</a:t>
            </a:r>
            <a:r>
              <a:rPr lang="en-US" altLang="ko-KR" sz="1500" dirty="0" smtClean="0"/>
              <a:t>.</a:t>
            </a:r>
          </a:p>
          <a:p>
            <a:pPr lvl="2"/>
            <a:r>
              <a:rPr lang="ko-KR" altLang="en-US" sz="1500" dirty="0" smtClean="0"/>
              <a:t> → 패널들 사이에 하나의 중계 </a:t>
            </a:r>
            <a:r>
              <a:rPr lang="en-US" altLang="ko-KR" sz="1500" dirty="0" smtClean="0"/>
              <a:t>M3</a:t>
            </a:r>
            <a:r>
              <a:rPr lang="ko-KR" altLang="en-US" sz="1500" dirty="0" smtClean="0"/>
              <a:t>를 활용하여 더 적은 서버 신호로 처리 가능</a:t>
            </a:r>
            <a:endParaRPr lang="en-US" altLang="ko-KR" sz="15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23528" y="688013"/>
            <a:ext cx="8640960" cy="109260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 </a:t>
            </a:r>
            <a:r>
              <a:rPr lang="ko-KR" altLang="en-US" sz="1500" dirty="0" smtClean="0"/>
              <a:t>인간의 </a:t>
            </a:r>
            <a:r>
              <a:rPr lang="ko-KR" altLang="en-US" sz="1500" dirty="0" smtClean="0">
                <a:solidFill>
                  <a:srgbClr val="FF0000"/>
                </a:solidFill>
              </a:rPr>
              <a:t>개입이 필요 없이</a:t>
            </a:r>
            <a:r>
              <a:rPr lang="ko-KR" altLang="en-US" sz="1500" dirty="0" smtClean="0"/>
              <a:t> 스스로 청결함을 유지함으로써 </a:t>
            </a:r>
            <a:r>
              <a:rPr lang="ko-KR" altLang="en-US" sz="1500" dirty="0" smtClean="0">
                <a:solidFill>
                  <a:srgbClr val="FF0000"/>
                </a:solidFill>
              </a:rPr>
              <a:t>태양광 효율을 최대로 끌어낼 수 있는</a:t>
            </a:r>
            <a:endParaRPr lang="en-US" altLang="ko-KR" sz="1500" dirty="0" smtClean="0">
              <a:solidFill>
                <a:srgbClr val="FF0000"/>
              </a:solidFill>
            </a:endParaRPr>
          </a:p>
          <a:p>
            <a:r>
              <a:rPr lang="ko-KR" altLang="en-US" sz="1500" dirty="0" smtClean="0">
                <a:solidFill>
                  <a:srgbClr val="FF0000"/>
                </a:solidFill>
              </a:rPr>
              <a:t>시스템</a:t>
            </a:r>
            <a:r>
              <a:rPr lang="ko-KR" altLang="en-US" sz="1500" dirty="0" smtClean="0"/>
              <a:t>을 구현할 수 있었다</a:t>
            </a:r>
            <a:r>
              <a:rPr lang="en-US" altLang="ko-KR" sz="1500" dirty="0" smtClean="0"/>
              <a:t>.</a:t>
            </a:r>
          </a:p>
          <a:p>
            <a:endParaRPr lang="en-US" altLang="ko-KR" sz="500" dirty="0" smtClean="0"/>
          </a:p>
          <a:p>
            <a:r>
              <a:rPr lang="en-US" altLang="ko-KR" sz="1500" dirty="0"/>
              <a:t> </a:t>
            </a:r>
            <a:r>
              <a:rPr lang="ko-KR" altLang="en-US" sz="1500" dirty="0" smtClean="0"/>
              <a:t>실제 산업에서 사용한다면 태양 에너지는 높았지만 척박하여 </a:t>
            </a:r>
            <a:r>
              <a:rPr lang="ko-KR" altLang="en-US" sz="1500" b="1" dirty="0" smtClean="0">
                <a:solidFill>
                  <a:srgbClr val="FF0000"/>
                </a:solidFill>
              </a:rPr>
              <a:t>사람이 진입하기 힘들었던</a:t>
            </a:r>
            <a:r>
              <a:rPr lang="en-US" altLang="ko-KR" sz="15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</a:rPr>
              <a:t>지형에</a:t>
            </a:r>
            <a:endParaRPr lang="en-US" altLang="ko-KR" sz="1500" b="1" dirty="0" smtClean="0">
              <a:solidFill>
                <a:srgbClr val="FF0000"/>
              </a:solidFill>
            </a:endParaRPr>
          </a:p>
          <a:p>
            <a:r>
              <a:rPr lang="ko-KR" altLang="en-US" sz="1500" b="1" dirty="0" smtClean="0">
                <a:solidFill>
                  <a:srgbClr val="FF0000"/>
                </a:solidFill>
              </a:rPr>
              <a:t>태양광 발전 단지를 조성할 수 있을 것</a:t>
            </a:r>
            <a:r>
              <a:rPr lang="ko-KR" altLang="en-US" sz="1500" dirty="0" smtClean="0"/>
              <a:t>이다</a:t>
            </a:r>
            <a:r>
              <a:rPr lang="en-US" altLang="ko-KR" sz="15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72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다리꼴 10"/>
          <p:cNvSpPr/>
          <p:nvPr/>
        </p:nvSpPr>
        <p:spPr>
          <a:xfrm>
            <a:off x="7457675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다리꼴 11"/>
          <p:cNvSpPr/>
          <p:nvPr/>
        </p:nvSpPr>
        <p:spPr>
          <a:xfrm rot="10800000">
            <a:off x="8460432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각형 46"/>
          <p:cNvSpPr/>
          <p:nvPr/>
        </p:nvSpPr>
        <p:spPr>
          <a:xfrm>
            <a:off x="320136" y="107763"/>
            <a:ext cx="1478538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개발 후기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5249297" y="156559"/>
            <a:ext cx="4330802" cy="2754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* </a:t>
            </a:r>
            <a:r>
              <a:rPr lang="ko-KR" altLang="en-US" dirty="0" smtClean="0">
                <a:solidFill>
                  <a:schemeClr val="bg1"/>
                </a:solidFill>
              </a:rPr>
              <a:t>가급적 </a:t>
            </a:r>
            <a:r>
              <a:rPr lang="ko-KR" altLang="en-US" dirty="0" err="1" smtClean="0">
                <a:solidFill>
                  <a:schemeClr val="bg1"/>
                </a:solidFill>
              </a:rPr>
              <a:t>한장으로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*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bg1"/>
                </a:solidFill>
              </a:rPr>
              <a:t>수행중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느낀점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후기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에피소드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삽질의 추억 등등 자유롭게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삽질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600" l="64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446" y="1203598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모래 더미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720" y="3558400"/>
            <a:ext cx="226043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733200">
            <a:off x="493179" y="4258516"/>
            <a:ext cx="2050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WiFi</a:t>
            </a:r>
            <a:r>
              <a:rPr lang="en-US" altLang="ko-KR" sz="2400" dirty="0" smtClean="0">
                <a:solidFill>
                  <a:schemeClr val="bg1"/>
                </a:solidFill>
              </a:rPr>
              <a:t> + MQTT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20357218">
            <a:off x="3443804" y="3689242"/>
            <a:ext cx="18502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latin typeface="삼성긴고딕OTF Bold"/>
              </a:rPr>
              <a:t>MAC ADDRESS </a:t>
            </a:r>
            <a:r>
              <a:rPr lang="ko-KR" altLang="en-US" sz="1300" b="1" dirty="0" smtClean="0">
                <a:latin typeface="삼성긴고딕OTF Bold"/>
              </a:rPr>
              <a:t>설정</a:t>
            </a:r>
            <a:endParaRPr lang="ko-KR" altLang="en-US" sz="1300" b="1" dirty="0">
              <a:latin typeface="삼성긴고딕OTF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1078626">
            <a:off x="4946800" y="3818364"/>
            <a:ext cx="17308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 smtClean="0">
                <a:latin typeface="삼성긴고딕OTF Bold"/>
              </a:rPr>
              <a:t>WiFi</a:t>
            </a:r>
            <a:r>
              <a:rPr lang="en-US" altLang="ko-KR" sz="1300" b="1" dirty="0" smtClean="0">
                <a:latin typeface="삼성긴고딕OTF Bold"/>
              </a:rPr>
              <a:t> </a:t>
            </a:r>
            <a:r>
              <a:rPr lang="ko-KR" altLang="en-US" sz="1300" b="1" dirty="0" smtClean="0">
                <a:latin typeface="삼성긴고딕OTF Bold"/>
              </a:rPr>
              <a:t>연결</a:t>
            </a:r>
            <a:endParaRPr lang="ko-KR" altLang="en-US" sz="1300" b="1" dirty="0">
              <a:latin typeface="삼성긴고딕OTF Bold"/>
            </a:endParaRPr>
          </a:p>
        </p:txBody>
      </p:sp>
      <p:sp>
        <p:nvSpPr>
          <p:cNvPr id="3" name="TextBox 2"/>
          <p:cNvSpPr txBox="1"/>
          <p:nvPr/>
        </p:nvSpPr>
        <p:spPr>
          <a:xfrm rot="920207">
            <a:off x="4216393" y="3993456"/>
            <a:ext cx="16353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 smtClean="0">
                <a:latin typeface="삼성긴고딕OTF Bold"/>
              </a:rPr>
              <a:t>클라이언트 </a:t>
            </a:r>
            <a:r>
              <a:rPr lang="en-US" altLang="ko-KR" sz="1300" b="1" dirty="0" smtClean="0">
                <a:latin typeface="삼성긴고딕OTF Bold"/>
              </a:rPr>
              <a:t>ID </a:t>
            </a:r>
            <a:r>
              <a:rPr lang="ko-KR" altLang="en-US" sz="1300" b="1" dirty="0" smtClean="0">
                <a:latin typeface="삼성긴고딕OTF Bold"/>
              </a:rPr>
              <a:t>설정</a:t>
            </a:r>
            <a:endParaRPr lang="ko-KR" altLang="en-US" sz="1300" b="1" dirty="0">
              <a:latin typeface="삼성긴고딕OTF Bold"/>
            </a:endParaRPr>
          </a:p>
        </p:txBody>
      </p:sp>
      <p:sp>
        <p:nvSpPr>
          <p:cNvPr id="5" name="TextBox 4"/>
          <p:cNvSpPr txBox="1"/>
          <p:nvPr/>
        </p:nvSpPr>
        <p:spPr>
          <a:xfrm rot="1044593">
            <a:off x="3222769" y="21710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노오력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 rot="2264441">
            <a:off x="3465524" y="2908638"/>
            <a:ext cx="18751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latin typeface="삼성긴고딕OTF Bold"/>
              </a:rPr>
              <a:t>Header </a:t>
            </a:r>
            <a:r>
              <a:rPr lang="ko-KR" altLang="en-US" sz="1300" b="1" dirty="0" smtClean="0">
                <a:latin typeface="삼성긴고딕OTF Bold"/>
              </a:rPr>
              <a:t>파일 불러오기</a:t>
            </a:r>
            <a:endParaRPr lang="ko-KR" altLang="en-US" sz="1300" b="1" dirty="0">
              <a:latin typeface="삼성긴고딕OTF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612" y="653534"/>
            <a:ext cx="7584127" cy="369332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통신에 비해 전체적인 제어는 쉬웠기 때문에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완벽한 동작은 가능</a:t>
            </a:r>
            <a:r>
              <a:rPr lang="ko-KR" altLang="en-US" dirty="0" smtClean="0"/>
              <a:t>했다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5612" y="1134765"/>
            <a:ext cx="6441443" cy="369332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“31</a:t>
            </a:r>
            <a:r>
              <a:rPr lang="ko-KR" altLang="en-US" dirty="0" smtClean="0"/>
              <a:t>일 동안 배웠던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프로그래밍의 </a:t>
            </a:r>
            <a:r>
              <a:rPr lang="ko-KR" altLang="en-US" dirty="0" smtClean="0">
                <a:solidFill>
                  <a:srgbClr val="FF0000"/>
                </a:solidFill>
              </a:rPr>
              <a:t>매운맛</a:t>
            </a:r>
            <a:r>
              <a:rPr lang="ko-KR" altLang="en-US" dirty="0" smtClean="0"/>
              <a:t>을 보았다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4052" y="1601770"/>
            <a:ext cx="4080220" cy="369332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이제 </a:t>
            </a:r>
            <a:r>
              <a:rPr lang="ko-KR" altLang="en-US" dirty="0" smtClean="0">
                <a:solidFill>
                  <a:srgbClr val="FF0000"/>
                </a:solidFill>
              </a:rPr>
              <a:t>무엇이든</a:t>
            </a:r>
            <a:r>
              <a:rPr lang="ko-KR" altLang="en-US" dirty="0" smtClean="0"/>
              <a:t> 만들 수 있을 것 같다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30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다리꼴 10"/>
          <p:cNvSpPr/>
          <p:nvPr/>
        </p:nvSpPr>
        <p:spPr>
          <a:xfrm>
            <a:off x="7457675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다리꼴 11"/>
          <p:cNvSpPr/>
          <p:nvPr/>
        </p:nvSpPr>
        <p:spPr>
          <a:xfrm rot="10800000">
            <a:off x="8460432" y="-740618"/>
            <a:ext cx="1224136" cy="6192688"/>
          </a:xfrm>
          <a:prstGeom prst="trapezoid">
            <a:avLst/>
          </a:prstGeom>
          <a:gradFill>
            <a:gsLst>
              <a:gs pos="49000">
                <a:schemeClr val="accent1">
                  <a:lumMod val="75000"/>
                </a:schemeClr>
              </a:gs>
              <a:gs pos="0">
                <a:schemeClr val="accent5"/>
              </a:gs>
              <a:gs pos="100000">
                <a:schemeClr val="accent1">
                  <a:lumMod val="5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5249297" y="156559"/>
            <a:ext cx="4330802" cy="2754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* </a:t>
            </a:r>
            <a:r>
              <a:rPr lang="ko-KR" altLang="en-US" dirty="0" smtClean="0">
                <a:solidFill>
                  <a:schemeClr val="bg1"/>
                </a:solidFill>
              </a:rPr>
              <a:t>가급적 </a:t>
            </a:r>
            <a:r>
              <a:rPr lang="ko-KR" altLang="en-US" dirty="0" err="1" smtClean="0">
                <a:solidFill>
                  <a:schemeClr val="bg1"/>
                </a:solidFill>
              </a:rPr>
              <a:t>한장으로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*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프로젝트 </a:t>
            </a:r>
            <a:r>
              <a:rPr lang="ko-KR" altLang="en-US" dirty="0" err="1" smtClean="0">
                <a:solidFill>
                  <a:schemeClr val="bg1"/>
                </a:solidFill>
              </a:rPr>
              <a:t>수행중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느낀점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후기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에피소드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삽질의 추억 등등 자유롭게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Q&amp;A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45990"/>
            <a:ext cx="4251519" cy="425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17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863908" y="307959"/>
            <a:ext cx="3037192" cy="639147"/>
          </a:xfrm>
          <a:prstGeom prst="rect">
            <a:avLst/>
          </a:prstGeom>
          <a:noFill/>
        </p:spPr>
        <p:txBody>
          <a:bodyPr wrap="square" lIns="84320" tIns="42163" rIns="84320" bIns="42163" rtlCol="0">
            <a:spAutoFit/>
          </a:bodyPr>
          <a:lstStyle/>
          <a:p>
            <a:pPr marL="474301" indent="-474301"/>
            <a:r>
              <a:rPr lang="ko-KR" altLang="en-US" sz="3600" b="1" dirty="0" smtClean="0">
                <a:solidFill>
                  <a:srgbClr val="1F497D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PT B" panose="020B0600000000000000" pitchFamily="50" charset="-127"/>
                <a:ea typeface="삼성PT B" panose="020B0600000000000000" pitchFamily="50" charset="-127"/>
              </a:rPr>
              <a:t>목 차</a:t>
            </a:r>
            <a:endParaRPr lang="ko-KR" altLang="en-US" sz="3600" b="1" dirty="0">
              <a:solidFill>
                <a:srgbClr val="1F497D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PT B" panose="020B0600000000000000" pitchFamily="50" charset="-127"/>
              <a:ea typeface="삼성PT B" panose="020B06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99592" y="1041396"/>
            <a:ext cx="3262434" cy="3561726"/>
          </a:xfrm>
          <a:prstGeom prst="rect">
            <a:avLst/>
          </a:prstGeom>
        </p:spPr>
        <p:txBody>
          <a:bodyPr wrap="square" lIns="36000" tIns="72000" bIns="7200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ko-KR" altLang="en-US" sz="2000" b="1" dirty="0" smtClean="0">
                <a:solidFill>
                  <a:srgbClr val="17375E"/>
                </a:solidFill>
                <a:latin typeface="삼성긴고딕OTF Medium" pitchFamily="34" charset="-127"/>
                <a:ea typeface="삼성긴고딕OTF Medium" pitchFamily="34" charset="-127"/>
              </a:rPr>
              <a:t>개요</a:t>
            </a:r>
            <a:endParaRPr lang="en-US" altLang="ko-KR" sz="2000" b="1" dirty="0" smtClean="0">
              <a:solidFill>
                <a:srgbClr val="17375E"/>
              </a:solidFill>
              <a:latin typeface="삼성긴고딕OTF Medium" pitchFamily="34" charset="-127"/>
              <a:ea typeface="삼성긴고딕OTF Medium" pitchFamily="34" charset="-127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  <a:defRPr/>
            </a:pPr>
            <a:endParaRPr lang="en-US" altLang="ko-KR" sz="1200" b="1" dirty="0" smtClean="0">
              <a:solidFill>
                <a:srgbClr val="17375E"/>
              </a:solidFill>
              <a:latin typeface="삼성긴고딕OTF Medium" pitchFamily="34" charset="-127"/>
              <a:ea typeface="삼성긴고딕OTF Medium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ko-KR" altLang="en-US" sz="2000" b="1" dirty="0" smtClean="0">
                <a:solidFill>
                  <a:srgbClr val="17375E"/>
                </a:solidFill>
                <a:latin typeface="삼성긴고딕OTF Medium" pitchFamily="34" charset="-127"/>
                <a:ea typeface="삼성긴고딕OTF Medium" pitchFamily="34" charset="-127"/>
              </a:rPr>
              <a:t>시스템 목적 및 목표</a:t>
            </a:r>
            <a:endParaRPr lang="en-US" altLang="ko-KR" sz="2000" b="1" dirty="0" smtClean="0">
              <a:solidFill>
                <a:srgbClr val="17375E"/>
              </a:solidFill>
              <a:latin typeface="삼성긴고딕OTF Medium" pitchFamily="34" charset="-127"/>
              <a:ea typeface="삼성긴고딕OTF Medium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  <a:defRPr/>
            </a:pPr>
            <a:endParaRPr lang="en-US" altLang="ko-KR" sz="1200" b="1" dirty="0" smtClean="0">
              <a:solidFill>
                <a:srgbClr val="17375E"/>
              </a:solidFill>
              <a:latin typeface="삼성긴고딕OTF Medium" pitchFamily="34" charset="-127"/>
              <a:ea typeface="삼성긴고딕OTF Medium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ko-KR" altLang="en-US" sz="2000" b="1" dirty="0" smtClean="0">
                <a:solidFill>
                  <a:srgbClr val="17375E"/>
                </a:solidFill>
                <a:latin typeface="삼성긴고딕OTF Medium" pitchFamily="34" charset="-127"/>
                <a:ea typeface="삼성긴고딕OTF Medium" pitchFamily="34" charset="-127"/>
              </a:rPr>
              <a:t>프로젝트 진행 내용</a:t>
            </a:r>
            <a:endParaRPr lang="en-US" altLang="ko-KR" sz="2000" b="1" dirty="0" smtClean="0">
              <a:solidFill>
                <a:srgbClr val="17375E"/>
              </a:solidFill>
              <a:latin typeface="삼성긴고딕OTF Medium" pitchFamily="34" charset="-127"/>
              <a:ea typeface="삼성긴고딕OTF Medium" pitchFamily="34" charset="-127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1600" dirty="0" smtClean="0">
                <a:solidFill>
                  <a:srgbClr val="17375E"/>
                </a:solidFill>
                <a:latin typeface="삼성긴고딕OTF Medium" pitchFamily="34" charset="-127"/>
                <a:ea typeface="삼성긴고딕OTF Medium" pitchFamily="34" charset="-127"/>
              </a:rPr>
              <a:t>시스템 환경</a:t>
            </a:r>
            <a:endParaRPr lang="en-US" altLang="ko-KR" sz="1600" dirty="0" smtClean="0">
              <a:solidFill>
                <a:srgbClr val="17375E"/>
              </a:solidFill>
              <a:latin typeface="삼성긴고딕OTF Medium" pitchFamily="34" charset="-127"/>
              <a:ea typeface="삼성긴고딕OTF Medium" pitchFamily="34" charset="-127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1600" dirty="0" smtClean="0">
                <a:solidFill>
                  <a:srgbClr val="17375E"/>
                </a:solidFill>
                <a:latin typeface="삼성긴고딕OTF Medium" pitchFamily="34" charset="-127"/>
                <a:ea typeface="삼성긴고딕OTF Medium" pitchFamily="34" charset="-127"/>
              </a:rPr>
              <a:t>핵심 기술</a:t>
            </a:r>
            <a:endParaRPr lang="en-US" altLang="ko-KR" sz="1600" dirty="0" smtClean="0">
              <a:solidFill>
                <a:srgbClr val="17375E"/>
              </a:solidFill>
              <a:latin typeface="삼성긴고딕OTF Medium" pitchFamily="34" charset="-127"/>
              <a:ea typeface="삼성긴고딕OTF Medium" pitchFamily="34" charset="-127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  <a:defRPr/>
            </a:pPr>
            <a:endParaRPr lang="en-US" altLang="ko-KR" sz="1200" b="1" dirty="0" smtClean="0">
              <a:solidFill>
                <a:srgbClr val="17375E"/>
              </a:solidFill>
              <a:latin typeface="삼성긴고딕OTF Medium" pitchFamily="34" charset="-127"/>
              <a:ea typeface="삼성긴고딕OTF Medium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ko-KR" altLang="en-US" sz="2000" b="1" dirty="0" smtClean="0">
                <a:solidFill>
                  <a:srgbClr val="17375E"/>
                </a:solidFill>
                <a:latin typeface="삼성긴고딕OTF Medium" pitchFamily="34" charset="-127"/>
                <a:ea typeface="삼성긴고딕OTF Medium" pitchFamily="34" charset="-127"/>
              </a:rPr>
              <a:t>개발 결과 및 후기</a:t>
            </a:r>
            <a:endParaRPr lang="en-US" altLang="ko-KR" sz="2000" b="1" dirty="0">
              <a:solidFill>
                <a:srgbClr val="17375E"/>
              </a:solidFill>
              <a:latin typeface="삼성긴고딕OTF Medium" pitchFamily="34" charset="-127"/>
              <a:ea typeface="삼성긴고딕OTF Medium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수동 입력 2"/>
          <p:cNvSpPr/>
          <p:nvPr/>
        </p:nvSpPr>
        <p:spPr>
          <a:xfrm rot="14256894">
            <a:off x="2549827" y="1286550"/>
            <a:ext cx="7971627" cy="2664296"/>
          </a:xfrm>
          <a:prstGeom prst="flowChartManualInpu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동 입력 7"/>
          <p:cNvSpPr/>
          <p:nvPr/>
        </p:nvSpPr>
        <p:spPr>
          <a:xfrm rot="1244485">
            <a:off x="4114554" y="-1647625"/>
            <a:ext cx="7971627" cy="266429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병합 3"/>
          <p:cNvSpPr/>
          <p:nvPr/>
        </p:nvSpPr>
        <p:spPr>
          <a:xfrm>
            <a:off x="6804248" y="627532"/>
            <a:ext cx="4824536" cy="3751323"/>
          </a:xfrm>
          <a:prstGeom prst="flowChartMerg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 rot="19930552">
            <a:off x="4659398" y="-1738647"/>
            <a:ext cx="4985040" cy="50032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331640" y="1341133"/>
            <a:ext cx="6264696" cy="2569147"/>
          </a:xfrm>
          <a:prstGeom prst="rect">
            <a:avLst/>
          </a:prstGeom>
        </p:spPr>
        <p:txBody>
          <a:bodyPr wrap="square" lIns="36000" tIns="72000" bIns="72000">
            <a:spAutoFit/>
          </a:bodyPr>
          <a:lstStyle/>
          <a:p>
            <a:pPr marL="514350" indent="-514350" algn="ctr">
              <a:lnSpc>
                <a:spcPct val="150000"/>
              </a:lnSpc>
              <a:buFont typeface="+mj-lt"/>
              <a:buAutoNum type="romanUcPeriod"/>
              <a:defRPr/>
            </a:pPr>
            <a:r>
              <a:rPr lang="ko-KR" altLang="en-US" sz="3500" b="1" dirty="0" smtClean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PT B"/>
                <a:ea typeface="삼성긴고딕OTF Medium" pitchFamily="34" charset="-127"/>
              </a:rPr>
              <a:t>개요</a:t>
            </a:r>
            <a:endParaRPr lang="en-US" altLang="ko-KR" sz="3500" b="1" dirty="0" smtClean="0">
              <a:solidFill>
                <a:srgbClr val="1737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PT B"/>
              <a:ea typeface="삼성긴고딕OTF Medium" pitchFamily="34" charset="-127"/>
            </a:endParaRPr>
          </a:p>
          <a:p>
            <a:pPr lvl="1" algn="ctr">
              <a:lnSpc>
                <a:spcPct val="150000"/>
              </a:lnSpc>
              <a:defRPr/>
            </a:pPr>
            <a:endParaRPr lang="en-US" altLang="ko-KR" sz="3500" b="1" dirty="0" smtClean="0">
              <a:solidFill>
                <a:srgbClr val="1737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PT B"/>
              <a:ea typeface="삼성긴고딕OTF Medium" pitchFamily="34" charset="-127"/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romanUcPeriod"/>
              <a:defRPr/>
            </a:pPr>
            <a:r>
              <a:rPr lang="ko-KR" altLang="en-US" sz="3500" b="1" dirty="0" smtClean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PT B"/>
                <a:ea typeface="삼성긴고딕OTF Medium" pitchFamily="34" charset="-127"/>
              </a:rPr>
              <a:t>시스템 목적 및 목표</a:t>
            </a:r>
            <a:endParaRPr lang="en-US" altLang="ko-KR" sz="3500" b="1" dirty="0" smtClean="0">
              <a:solidFill>
                <a:srgbClr val="1737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PT B"/>
              <a:ea typeface="삼성긴고딕OTF Medium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 rot="19930552">
            <a:off x="4659398" y="-1738647"/>
            <a:ext cx="4985040" cy="50032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각형 5"/>
          <p:cNvSpPr/>
          <p:nvPr/>
        </p:nvSpPr>
        <p:spPr>
          <a:xfrm>
            <a:off x="230549" y="84688"/>
            <a:ext cx="758458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개요</a:t>
            </a:r>
          </a:p>
        </p:txBody>
      </p:sp>
      <p:pic>
        <p:nvPicPr>
          <p:cNvPr id="7174" name="Picture 6" descr="solar panel market growth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2" y="659450"/>
            <a:ext cx="4156393" cy="223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orld solar map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2936146"/>
            <a:ext cx="4104456" cy="202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81188" y="900732"/>
            <a:ext cx="3574110" cy="147732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삼성긴고딕OTF Bold"/>
              </a:rPr>
              <a:t>태양광 패널 시장 및 발전소 개수는 </a:t>
            </a:r>
            <a:r>
              <a:rPr lang="ko-KR" altLang="en-US" sz="1500" dirty="0" smtClean="0">
                <a:solidFill>
                  <a:srgbClr val="FF0000"/>
                </a:solidFill>
                <a:latin typeface="삼성긴고딕OTF Bold"/>
              </a:rPr>
              <a:t>꾸준히 증가할 것</a:t>
            </a:r>
            <a:endParaRPr lang="en-US" altLang="ko-KR" sz="1500" dirty="0" smtClean="0">
              <a:solidFill>
                <a:srgbClr val="FF0000"/>
              </a:solidFill>
              <a:latin typeface="삼성긴고딕OTF Bold"/>
            </a:endParaRPr>
          </a:p>
          <a:p>
            <a:endParaRPr lang="en-US" altLang="ko-KR" sz="1500" dirty="0" smtClean="0">
              <a:solidFill>
                <a:srgbClr val="FF0000"/>
              </a:solidFill>
              <a:latin typeface="삼성긴고딕OTF Bold"/>
            </a:endParaRPr>
          </a:p>
          <a:p>
            <a:endParaRPr lang="en-US" altLang="ko-KR" sz="1500" dirty="0">
              <a:solidFill>
                <a:srgbClr val="FF0000"/>
              </a:solidFill>
              <a:latin typeface="삼성긴고딕OTF Bold"/>
            </a:endParaRPr>
          </a:p>
          <a:p>
            <a:r>
              <a:rPr lang="ko-KR" altLang="en-US" sz="1500" dirty="0" smtClean="0">
                <a:latin typeface="삼성긴고딕OTF Bold"/>
              </a:rPr>
              <a:t>태양광 패널의 개수가 많아질 수록 </a:t>
            </a:r>
            <a:r>
              <a:rPr lang="ko-KR" altLang="en-US" sz="1500" dirty="0" smtClean="0">
                <a:solidFill>
                  <a:srgbClr val="C00000"/>
                </a:solidFill>
                <a:latin typeface="삼성긴고딕OTF Bold"/>
              </a:rPr>
              <a:t>유지</a:t>
            </a:r>
            <a:r>
              <a:rPr lang="ko-KR" altLang="en-US" sz="1500" dirty="0" smtClean="0">
                <a:latin typeface="삼성긴고딕OTF Bold"/>
              </a:rPr>
              <a:t> </a:t>
            </a:r>
            <a:r>
              <a:rPr lang="ko-KR" altLang="en-US" sz="1500" dirty="0" smtClean="0">
                <a:solidFill>
                  <a:srgbClr val="C00000"/>
                </a:solidFill>
                <a:latin typeface="삼성긴고딕OTF Bold"/>
              </a:rPr>
              <a:t>보수에 대한 비용 또한 증가할 것</a:t>
            </a:r>
            <a:r>
              <a:rPr lang="ko-KR" altLang="en-US" sz="1500" dirty="0" smtClean="0">
                <a:latin typeface="삼성긴고딕OTF Bold"/>
              </a:rPr>
              <a:t>이다</a:t>
            </a:r>
            <a:r>
              <a:rPr lang="en-US" altLang="ko-KR" sz="1500" dirty="0" smtClean="0">
                <a:latin typeface="삼성긴고딕OTF Bold"/>
              </a:rPr>
              <a:t>.</a:t>
            </a:r>
            <a:endParaRPr lang="ko-KR" altLang="en-US" sz="1500" dirty="0">
              <a:latin typeface="삼성긴고딕OTF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3637" y="3061803"/>
            <a:ext cx="4006158" cy="170816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삼성긴고딕OTF Bold"/>
              </a:rPr>
              <a:t>태양광 발전소는 </a:t>
            </a:r>
            <a:r>
              <a:rPr lang="ko-KR" altLang="en-US" sz="1500" dirty="0" smtClean="0">
                <a:solidFill>
                  <a:srgbClr val="FFC000"/>
                </a:solidFill>
                <a:latin typeface="삼성긴고딕OTF Bold"/>
              </a:rPr>
              <a:t>태양 에너지가 밀집된 지역에 설치되며 대규모</a:t>
            </a:r>
            <a:r>
              <a:rPr lang="ko-KR" altLang="en-US" sz="1500" dirty="0" smtClean="0">
                <a:solidFill>
                  <a:schemeClr val="bg1"/>
                </a:solidFill>
                <a:latin typeface="삼성긴고딕OTF Bold"/>
              </a:rPr>
              <a:t>로 지어진다</a:t>
            </a:r>
            <a:r>
              <a:rPr lang="en-US" altLang="ko-KR" sz="1500" dirty="0" smtClean="0">
                <a:solidFill>
                  <a:schemeClr val="bg1"/>
                </a:solidFill>
                <a:latin typeface="삼성긴고딕OTF Bold"/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  <a:latin typeface="삼성긴고딕OTF Bold"/>
            </a:endParaRPr>
          </a:p>
          <a:p>
            <a:r>
              <a:rPr lang="en-US" altLang="ko-KR" sz="1500" dirty="0" smtClean="0">
                <a:solidFill>
                  <a:schemeClr val="bg1"/>
                </a:solidFill>
                <a:latin typeface="삼성긴고딕OTF Bold"/>
              </a:rPr>
              <a:t>Solar Map </a:t>
            </a:r>
            <a:r>
              <a:rPr lang="ko-KR" altLang="en-US" sz="1500" dirty="0" smtClean="0">
                <a:solidFill>
                  <a:schemeClr val="bg1"/>
                </a:solidFill>
                <a:latin typeface="삼성긴고딕OTF Bold"/>
              </a:rPr>
              <a:t>상에서 태양 에너지 효율이 뛰어난 곳은 비교적 </a:t>
            </a:r>
            <a:r>
              <a:rPr lang="ko-KR" altLang="en-US" sz="1500" dirty="0" smtClean="0">
                <a:solidFill>
                  <a:srgbClr val="FFC000"/>
                </a:solidFill>
                <a:latin typeface="삼성긴고딕OTF Bold"/>
              </a:rPr>
              <a:t>척박한 환경</a:t>
            </a:r>
            <a:r>
              <a:rPr lang="ko-KR" altLang="en-US" sz="1500" dirty="0" smtClean="0">
                <a:solidFill>
                  <a:schemeClr val="bg1"/>
                </a:solidFill>
                <a:latin typeface="삼성긴고딕OTF Bold"/>
              </a:rPr>
              <a:t>이다</a:t>
            </a:r>
            <a:r>
              <a:rPr lang="en-US" altLang="ko-KR" sz="1500" dirty="0" smtClean="0">
                <a:solidFill>
                  <a:schemeClr val="bg1"/>
                </a:solidFill>
                <a:latin typeface="삼성긴고딕OTF Bold"/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  <a:latin typeface="삼성긴고딕OTF Bold"/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  <a:latin typeface="삼성긴고딕OTF Bold"/>
              </a:rPr>
              <a:t>척박한 환경에서는 사람이 관리하기 어렵다</a:t>
            </a:r>
            <a:r>
              <a:rPr lang="en-US" altLang="ko-KR" sz="1500" dirty="0" smtClean="0">
                <a:solidFill>
                  <a:schemeClr val="bg1"/>
                </a:solidFill>
                <a:latin typeface="삼성긴고딕OTF Bold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삼성긴고딕OTF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56176" y="4341632"/>
            <a:ext cx="14739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/>
              <a:t>World Solar Map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1729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 rot="19930552">
            <a:off x="4659398" y="-1738647"/>
            <a:ext cx="4985040" cy="50032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71800" y="1828692"/>
            <a:ext cx="1891397" cy="1561233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삼성긴고딕OTF Bold"/>
              </a:rPr>
              <a:t>주기적인 청소는 하지만 </a:t>
            </a:r>
            <a:r>
              <a:rPr lang="ko-KR" altLang="en-US" sz="1300" dirty="0" smtClean="0">
                <a:solidFill>
                  <a:srgbClr val="FFFF00"/>
                </a:solidFill>
                <a:latin typeface="삼성긴고딕OTF Bold"/>
              </a:rPr>
              <a:t>변수가 있는 오염 물질</a:t>
            </a:r>
            <a:r>
              <a:rPr lang="en-US" altLang="ko-KR" sz="1300" dirty="0" smtClean="0">
                <a:solidFill>
                  <a:srgbClr val="FFFF00"/>
                </a:solidFill>
                <a:latin typeface="삼성긴고딕OTF Bold"/>
              </a:rPr>
              <a:t>(ex </a:t>
            </a:r>
            <a:r>
              <a:rPr lang="ko-KR" altLang="en-US" sz="1300" dirty="0" smtClean="0">
                <a:solidFill>
                  <a:srgbClr val="FFFF00"/>
                </a:solidFill>
                <a:latin typeface="삼성긴고딕OTF Bold"/>
              </a:rPr>
              <a:t>조류의 배설물</a:t>
            </a:r>
            <a:r>
              <a:rPr lang="en-US" altLang="ko-KR" sz="1300" dirty="0" smtClean="0">
                <a:solidFill>
                  <a:srgbClr val="FFFF00"/>
                </a:solidFill>
                <a:latin typeface="삼성긴고딕OTF Bold"/>
              </a:rPr>
              <a:t>)</a:t>
            </a:r>
            <a:r>
              <a:rPr lang="ko-KR" altLang="en-US" sz="1300" dirty="0" smtClean="0">
                <a:solidFill>
                  <a:srgbClr val="FFFF00"/>
                </a:solidFill>
                <a:latin typeface="삼성긴고딕OTF Bold"/>
              </a:rPr>
              <a:t>에 대한 개별적 관리가 어려움</a:t>
            </a:r>
            <a:endParaRPr lang="en-US" altLang="ko-KR" sz="1300" dirty="0">
              <a:solidFill>
                <a:srgbClr val="FFFF00"/>
              </a:solidFill>
              <a:latin typeface="삼성긴고딕OTF Bold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각형 46"/>
          <p:cNvSpPr/>
          <p:nvPr/>
        </p:nvSpPr>
        <p:spPr>
          <a:xfrm>
            <a:off x="230549" y="84688"/>
            <a:ext cx="758458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목적</a:t>
            </a:r>
          </a:p>
        </p:txBody>
      </p:sp>
      <p:sp>
        <p:nvSpPr>
          <p:cNvPr id="15" name="오각형 14"/>
          <p:cNvSpPr/>
          <p:nvPr/>
        </p:nvSpPr>
        <p:spPr>
          <a:xfrm>
            <a:off x="230549" y="3566244"/>
            <a:ext cx="758458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목표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23907" y="1828692"/>
            <a:ext cx="1891397" cy="154958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삼성긴고딕OTF Bold"/>
              </a:rPr>
              <a:t>태양광 </a:t>
            </a:r>
            <a:r>
              <a:rPr lang="ko-KR" altLang="en-US" sz="1300" dirty="0">
                <a:latin typeface="삼성긴고딕OTF Bold"/>
              </a:rPr>
              <a:t>발전 시설은 </a:t>
            </a:r>
            <a:r>
              <a:rPr lang="ko-KR" altLang="en-US" sz="1300" dirty="0">
                <a:solidFill>
                  <a:srgbClr val="FFFF00"/>
                </a:solidFill>
                <a:latin typeface="삼성긴고딕OTF Bold"/>
              </a:rPr>
              <a:t>대규모로</a:t>
            </a:r>
            <a:r>
              <a:rPr lang="en-US" altLang="ko-KR" sz="1300" dirty="0">
                <a:solidFill>
                  <a:srgbClr val="FFFF00"/>
                </a:solidFill>
                <a:latin typeface="삼성긴고딕OTF Bold"/>
              </a:rPr>
              <a:t>, </a:t>
            </a:r>
            <a:r>
              <a:rPr lang="ko-KR" altLang="en-US" sz="1300" dirty="0">
                <a:solidFill>
                  <a:srgbClr val="FFFF00"/>
                </a:solidFill>
                <a:latin typeface="삼성긴고딕OTF Bold"/>
              </a:rPr>
              <a:t>비교적 사람의 발길이 잘 닿지 않는 </a:t>
            </a:r>
            <a:r>
              <a:rPr lang="ko-KR" altLang="en-US" sz="1300" dirty="0" smtClean="0">
                <a:solidFill>
                  <a:srgbClr val="FFFF00"/>
                </a:solidFill>
                <a:latin typeface="삼성긴고딕OTF Bold"/>
              </a:rPr>
              <a:t>곳</a:t>
            </a:r>
            <a:r>
              <a:rPr lang="ko-KR" altLang="en-US" sz="1300" dirty="0" smtClean="0">
                <a:solidFill>
                  <a:schemeClr val="bg1"/>
                </a:solidFill>
                <a:latin typeface="삼성긴고딕OTF Bold"/>
              </a:rPr>
              <a:t>에</a:t>
            </a:r>
            <a:r>
              <a:rPr lang="ko-KR" altLang="en-US" sz="1300" dirty="0" smtClean="0">
                <a:solidFill>
                  <a:srgbClr val="FFFF00"/>
                </a:solidFill>
                <a:latin typeface="삼성긴고딕OTF Bold"/>
              </a:rPr>
              <a:t> </a:t>
            </a:r>
            <a:r>
              <a:rPr lang="ko-KR" altLang="en-US" sz="1300" dirty="0" smtClean="0">
                <a:latin typeface="삼성긴고딕OTF Bold"/>
              </a:rPr>
              <a:t>세워지는 </a:t>
            </a:r>
            <a:r>
              <a:rPr lang="ko-KR" altLang="en-US" sz="1300" dirty="0">
                <a:latin typeface="삼성긴고딕OTF Bold"/>
              </a:rPr>
              <a:t>경우가 많음</a:t>
            </a:r>
            <a:endParaRPr lang="en-US" altLang="ko-KR" sz="1300" dirty="0">
              <a:latin typeface="삼성긴고딕OTF Bold"/>
            </a:endParaRPr>
          </a:p>
        </p:txBody>
      </p:sp>
      <p:pic>
        <p:nvPicPr>
          <p:cNvPr id="2052" name="Picture 4" descr="solar panel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9" y="735982"/>
            <a:ext cx="2278111" cy="101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lar panel maintenance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190" y="735982"/>
            <a:ext cx="2258863" cy="101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128875" y="1840343"/>
            <a:ext cx="1891397" cy="154958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 err="1" smtClean="0">
                <a:latin typeface="삼성긴고딕OTF Bold"/>
              </a:rPr>
              <a:t>IoT</a:t>
            </a:r>
            <a:r>
              <a:rPr lang="en-US" altLang="ko-KR" sz="1300" dirty="0" smtClean="0">
                <a:latin typeface="삼성긴고딕OTF Bold"/>
              </a:rPr>
              <a:t> </a:t>
            </a:r>
            <a:r>
              <a:rPr lang="ko-KR" altLang="en-US" sz="1300" dirty="0" smtClean="0">
                <a:latin typeface="삼성긴고딕OTF Bold"/>
              </a:rPr>
              <a:t>기술을 적용하면 </a:t>
            </a:r>
            <a:r>
              <a:rPr lang="ko-KR" altLang="en-US" sz="1300" b="1" u="sng" dirty="0" smtClean="0">
                <a:solidFill>
                  <a:srgbClr val="FFFF00"/>
                </a:solidFill>
                <a:latin typeface="삼성긴고딕OTF Bold"/>
              </a:rPr>
              <a:t>패널의 개별적 관리 및 유지 보수에 대한 자동화</a:t>
            </a:r>
            <a:r>
              <a:rPr lang="ko-KR" altLang="en-US" sz="1300" dirty="0" smtClean="0">
                <a:latin typeface="삼성긴고딕OTF Bold"/>
              </a:rPr>
              <a:t>가 가능할 것이라 예상</a:t>
            </a:r>
            <a:endParaRPr lang="en-US" altLang="ko-KR" sz="1300" dirty="0">
              <a:latin typeface="삼성긴고딕OTF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141" y="735982"/>
            <a:ext cx="2258863" cy="101821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7489843" y="1983835"/>
            <a:ext cx="1476756" cy="1318576"/>
          </a:xfrm>
          <a:prstGeom prst="ellipse">
            <a:avLst/>
          </a:prstGeom>
          <a:solidFill>
            <a:srgbClr val="00206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자동화로  </a:t>
            </a:r>
            <a:r>
              <a:rPr lang="ko-KR" altLang="en-US" sz="1200" b="1" dirty="0" smtClean="0"/>
              <a:t>에너지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효율 </a:t>
            </a:r>
            <a:r>
              <a:rPr lang="ko-KR" altLang="en-US" sz="1200" b="1" dirty="0" smtClean="0"/>
              <a:t>증가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&amp; </a:t>
            </a:r>
            <a:r>
              <a:rPr lang="ko-KR" altLang="en-US" sz="1200" b="1" dirty="0" smtClean="0"/>
              <a:t>설치 가능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지역 확대</a:t>
            </a:r>
            <a:endParaRPr lang="ko-KR" altLang="en-US" sz="1200" b="1" dirty="0"/>
          </a:p>
        </p:txBody>
      </p:sp>
      <p:sp>
        <p:nvSpPr>
          <p:cNvPr id="22" name="한쪽 모서리가 잘린 사각형 21"/>
          <p:cNvSpPr/>
          <p:nvPr/>
        </p:nvSpPr>
        <p:spPr>
          <a:xfrm>
            <a:off x="323528" y="4164717"/>
            <a:ext cx="8424936" cy="495266"/>
          </a:xfrm>
          <a:prstGeom prst="snip1Rect">
            <a:avLst/>
          </a:prstGeom>
          <a:solidFill>
            <a:srgbClr val="0070C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 err="1" smtClean="0"/>
              <a:t>IoT</a:t>
            </a:r>
            <a:r>
              <a:rPr lang="en-US" altLang="ko-KR" sz="1600" u="sng" dirty="0" smtClean="0"/>
              <a:t> </a:t>
            </a:r>
            <a:r>
              <a:rPr lang="ko-KR" altLang="en-US" sz="1600" u="sng" dirty="0" smtClean="0"/>
              <a:t>기술</a:t>
            </a:r>
            <a:r>
              <a:rPr lang="ko-KR" altLang="en-US" sz="1600" dirty="0" smtClean="0"/>
              <a:t>을 이용하여 태양광 발전 단지의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자동화된 유지 보수 시스템</a:t>
            </a:r>
            <a:r>
              <a:rPr lang="ko-KR" altLang="en-US" sz="1600" dirty="0" smtClean="0"/>
              <a:t>을 구현</a:t>
            </a:r>
            <a:endParaRPr lang="ko-KR" altLang="en-US" sz="1600" dirty="0"/>
          </a:p>
        </p:txBody>
      </p:sp>
      <p:pic>
        <p:nvPicPr>
          <p:cNvPr id="2060" name="Picture 12" descr="energy efficiency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6000" l="4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15" y="699948"/>
            <a:ext cx="1257969" cy="125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2352059" y="2465285"/>
            <a:ext cx="407156" cy="386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692458" y="2439478"/>
            <a:ext cx="407156" cy="386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7053258" y="2465285"/>
            <a:ext cx="407156" cy="386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9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10800000">
            <a:off x="5724128" y="51302"/>
            <a:ext cx="3393066" cy="3312536"/>
            <a:chOff x="4784580" y="2534704"/>
            <a:chExt cx="4465400" cy="435941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25" b="48644"/>
            <a:stretch/>
          </p:blipFill>
          <p:spPr>
            <a:xfrm rot="10800000">
              <a:off x="4784580" y="3355817"/>
              <a:ext cx="4359420" cy="352202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 rot="10800000">
              <a:off x="4784580" y="3390470"/>
              <a:ext cx="4359420" cy="2885314"/>
            </a:xfrm>
            <a:prstGeom prst="rect">
              <a:avLst/>
            </a:prstGeom>
            <a:gradFill>
              <a:gsLst>
                <a:gs pos="1700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6200000">
              <a:off x="5627613" y="3271756"/>
              <a:ext cx="4359419" cy="2885315"/>
            </a:xfrm>
            <a:prstGeom prst="rect">
              <a:avLst/>
            </a:prstGeom>
            <a:gradFill>
              <a:gsLst>
                <a:gs pos="1700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331640" y="1341133"/>
            <a:ext cx="6264696" cy="2245981"/>
          </a:xfrm>
          <a:prstGeom prst="rect">
            <a:avLst/>
          </a:prstGeom>
        </p:spPr>
        <p:txBody>
          <a:bodyPr wrap="square" lIns="36000" tIns="72000" bIns="7200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500" b="1" dirty="0" smtClean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PT B"/>
                <a:ea typeface="삼성긴고딕OTF Medium" pitchFamily="34" charset="-127"/>
              </a:rPr>
              <a:t>Ⅲ. </a:t>
            </a:r>
            <a:r>
              <a:rPr lang="ko-KR" altLang="en-US" sz="3500" b="1" dirty="0" smtClean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PT B"/>
                <a:ea typeface="삼성긴고딕OTF Medium" pitchFamily="34" charset="-127"/>
              </a:rPr>
              <a:t>프로젝트 </a:t>
            </a:r>
            <a:r>
              <a:rPr lang="ko-KR" altLang="en-US" sz="3500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PT B"/>
                <a:ea typeface="삼성긴고딕OTF Medium" pitchFamily="34" charset="-127"/>
              </a:rPr>
              <a:t>진행 내용</a:t>
            </a:r>
          </a:p>
          <a:p>
            <a:pPr marL="514350" indent="-514350" algn="ctr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2800" dirty="0">
                <a:solidFill>
                  <a:srgbClr val="17375E"/>
                </a:solidFill>
                <a:latin typeface="삼성PT B"/>
                <a:ea typeface="삼성긴고딕OTF Medium" pitchFamily="34" charset="-127"/>
              </a:rPr>
              <a:t>시스템 환경</a:t>
            </a:r>
          </a:p>
          <a:p>
            <a:pPr marL="514350" indent="-514350" algn="ctr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2800" dirty="0">
                <a:solidFill>
                  <a:srgbClr val="17375E"/>
                </a:solidFill>
                <a:latin typeface="삼성PT B"/>
                <a:ea typeface="삼성긴고딕OTF Medium" pitchFamily="34" charset="-127"/>
              </a:rPr>
              <a:t>핵심 기술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29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 rot="10800000">
            <a:off x="5724128" y="51302"/>
            <a:ext cx="3393066" cy="3312536"/>
            <a:chOff x="4784580" y="2534704"/>
            <a:chExt cx="4465400" cy="4359419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25" b="48644"/>
            <a:stretch/>
          </p:blipFill>
          <p:spPr>
            <a:xfrm rot="10800000">
              <a:off x="4784580" y="3355817"/>
              <a:ext cx="4359420" cy="3522029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 rot="10800000">
              <a:off x="4784580" y="3390470"/>
              <a:ext cx="4359420" cy="2885314"/>
            </a:xfrm>
            <a:prstGeom prst="rect">
              <a:avLst/>
            </a:prstGeom>
            <a:gradFill>
              <a:gsLst>
                <a:gs pos="1700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 rot="16200000">
              <a:off x="5627613" y="3271756"/>
              <a:ext cx="4359419" cy="2885315"/>
            </a:xfrm>
            <a:prstGeom prst="rect">
              <a:avLst/>
            </a:prstGeom>
            <a:gradFill>
              <a:gsLst>
                <a:gs pos="1700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오각형 46"/>
          <p:cNvSpPr/>
          <p:nvPr/>
        </p:nvSpPr>
        <p:spPr>
          <a:xfrm>
            <a:off x="224273" y="78603"/>
            <a:ext cx="1654010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시스템 </a:t>
            </a: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환경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466" y="2671029"/>
            <a:ext cx="9039533" cy="862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157" y="157551"/>
            <a:ext cx="792088" cy="8631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1429300"/>
            <a:ext cx="961325" cy="6635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539" y="1421678"/>
            <a:ext cx="961325" cy="6635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256" y="1421678"/>
            <a:ext cx="961325" cy="663592"/>
          </a:xfrm>
          <a:prstGeom prst="rect">
            <a:avLst/>
          </a:prstGeom>
        </p:spPr>
      </p:pic>
      <p:pic>
        <p:nvPicPr>
          <p:cNvPr id="3076" name="Picture 4" descr="server icon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089" y="899699"/>
            <a:ext cx="1259802" cy="12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wiper icon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716" y="671006"/>
            <a:ext cx="744017" cy="7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꺾인 연결선 18"/>
          <p:cNvCxnSpPr>
            <a:stCxn id="3" idx="2"/>
            <a:endCxn id="3076" idx="2"/>
          </p:cNvCxnSpPr>
          <p:nvPr/>
        </p:nvCxnSpPr>
        <p:spPr>
          <a:xfrm rot="16200000" flipH="1">
            <a:off x="4528346" y="-551144"/>
            <a:ext cx="66609" cy="5354679"/>
          </a:xfrm>
          <a:prstGeom prst="bentConnector3">
            <a:avLst>
              <a:gd name="adj1" fmla="val 44319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4" idx="2"/>
          </p:cNvCxnSpPr>
          <p:nvPr/>
        </p:nvCxnSpPr>
        <p:spPr>
          <a:xfrm flipH="1">
            <a:off x="2867201" y="2085270"/>
            <a:ext cx="1" cy="3049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5" idx="2"/>
          </p:cNvCxnSpPr>
          <p:nvPr/>
        </p:nvCxnSpPr>
        <p:spPr>
          <a:xfrm flipH="1">
            <a:off x="3853918" y="2085270"/>
            <a:ext cx="1" cy="3049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01607" y="233812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entury" panose="02040604050505020304" pitchFamily="18" charset="0"/>
              </a:rPr>
              <a:t>Solar Panels</a:t>
            </a:r>
            <a:endParaRPr lang="ko-KR" altLang="en-US" dirty="0">
              <a:latin typeface="Century" panose="020406040505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60384" y="533986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entury" panose="02040604050505020304" pitchFamily="18" charset="0"/>
              </a:rPr>
              <a:t>Control Server</a:t>
            </a:r>
            <a:endParaRPr lang="ko-KR" altLang="en-US" dirty="0">
              <a:latin typeface="Century" panose="02040604050505020304" pitchFamily="18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7959" y="1908717"/>
            <a:ext cx="289607" cy="43714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639" y="1908717"/>
            <a:ext cx="289607" cy="43714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8340" y="1937214"/>
            <a:ext cx="267004" cy="40846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90916" y="1205558"/>
            <a:ext cx="13260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entury" panose="02040604050505020304" pitchFamily="18" charset="0"/>
              </a:rPr>
              <a:t>Cleaning robot</a:t>
            </a:r>
            <a:endParaRPr lang="ko-KR" altLang="en-US" sz="1300" dirty="0">
              <a:latin typeface="Century" panose="020406040505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99068" y="1830889"/>
            <a:ext cx="2796396" cy="50783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Century" panose="02040604050505020304" pitchFamily="18" charset="0"/>
              </a:rPr>
              <a:t>→</a:t>
            </a:r>
            <a:r>
              <a:rPr lang="en-US" altLang="ko-KR" sz="1300" dirty="0" smtClean="0">
                <a:latin typeface="Century" panose="02040604050505020304" pitchFamily="18" charset="0"/>
              </a:rPr>
              <a:t>Power generation efficiency </a:t>
            </a:r>
            <a:r>
              <a:rPr lang="ko-KR" altLang="en-US" sz="1300" dirty="0">
                <a:latin typeface="Century" panose="02040604050505020304" pitchFamily="18" charset="0"/>
              </a:rPr>
              <a:t>→</a:t>
            </a:r>
            <a:r>
              <a:rPr lang="en-US" altLang="ko-KR" sz="1300" dirty="0">
                <a:latin typeface="Century" panose="02040604050505020304" pitchFamily="18" charset="0"/>
              </a:rPr>
              <a:t> </a:t>
            </a:r>
            <a:endParaRPr lang="en-US" altLang="ko-KR" sz="1300" dirty="0" smtClean="0">
              <a:latin typeface="Century" panose="02040604050505020304" pitchFamily="18" charset="0"/>
            </a:endParaRPr>
          </a:p>
          <a:p>
            <a:r>
              <a:rPr lang="ko-KR" altLang="en-US" sz="1300" dirty="0" smtClean="0">
                <a:latin typeface="Century" panose="02040604050505020304" pitchFamily="18" charset="0"/>
              </a:rPr>
              <a:t>→ </a:t>
            </a:r>
            <a:r>
              <a:rPr lang="en-US" altLang="ko-KR" sz="1300" dirty="0" smtClean="0">
                <a:latin typeface="Century" panose="02040604050505020304" pitchFamily="18" charset="0"/>
              </a:rPr>
              <a:t>       &amp; </a:t>
            </a:r>
            <a:r>
              <a:rPr lang="en-US" altLang="ko-KR" sz="1400" dirty="0"/>
              <a:t>failure potential</a:t>
            </a:r>
            <a:r>
              <a:rPr lang="en-US" altLang="ko-KR" sz="1300" dirty="0" smtClean="0">
                <a:latin typeface="Century" panose="02040604050505020304" pitchFamily="18" charset="0"/>
              </a:rPr>
              <a:t>       </a:t>
            </a:r>
            <a:r>
              <a:rPr lang="ko-KR" altLang="en-US" sz="1300" dirty="0" smtClean="0">
                <a:latin typeface="Century" panose="02040604050505020304" pitchFamily="18" charset="0"/>
              </a:rPr>
              <a:t>→</a:t>
            </a:r>
            <a:endParaRPr lang="ko-KR" altLang="en-US" sz="1300" dirty="0">
              <a:latin typeface="Century" panose="020406040505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11943" y="2394416"/>
            <a:ext cx="2148345" cy="2923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Century" panose="02040604050505020304" pitchFamily="18" charset="0"/>
              </a:rPr>
              <a:t>←</a:t>
            </a:r>
            <a:r>
              <a:rPr lang="en-US" altLang="ko-KR" sz="1300" dirty="0" smtClean="0">
                <a:latin typeface="Century" panose="02040604050505020304" pitchFamily="18" charset="0"/>
              </a:rPr>
              <a:t> Panel control signal </a:t>
            </a:r>
            <a:r>
              <a:rPr lang="ko-KR" altLang="en-US" sz="1300" dirty="0" smtClean="0">
                <a:latin typeface="Century" panose="02040604050505020304" pitchFamily="18" charset="0"/>
              </a:rPr>
              <a:t>←</a:t>
            </a:r>
            <a:endParaRPr lang="ko-KR" altLang="en-US" sz="1300" dirty="0">
              <a:latin typeface="Century" panose="02040604050505020304" pitchFamily="18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584" y="3245461"/>
            <a:ext cx="714045" cy="962408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0178" y="3238681"/>
            <a:ext cx="714045" cy="962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7519" y="3229832"/>
            <a:ext cx="714045" cy="962408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1714660" y="3724639"/>
            <a:ext cx="186744" cy="19996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46" idx="0"/>
          </p:cNvCxnSpPr>
          <p:nvPr/>
        </p:nvCxnSpPr>
        <p:spPr>
          <a:xfrm flipH="1" flipV="1">
            <a:off x="1275760" y="3325734"/>
            <a:ext cx="532272" cy="39890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46" idx="4"/>
          </p:cNvCxnSpPr>
          <p:nvPr/>
        </p:nvCxnSpPr>
        <p:spPr>
          <a:xfrm flipH="1">
            <a:off x="1274198" y="3924606"/>
            <a:ext cx="533834" cy="2341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484" y="3321343"/>
            <a:ext cx="743069" cy="83550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69091" y="4156852"/>
            <a:ext cx="9108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smtClean="0">
                <a:latin typeface="삼성긴고딕OTF Bold"/>
              </a:rPr>
              <a:t>ADC </a:t>
            </a:r>
          </a:p>
          <a:p>
            <a:pPr algn="ctr"/>
            <a:r>
              <a:rPr lang="ko-KR" altLang="en-US" sz="1300" dirty="0" smtClean="0">
                <a:latin typeface="삼성긴고딕OTF Bold"/>
              </a:rPr>
              <a:t>조도 센서</a:t>
            </a:r>
            <a:endParaRPr lang="ko-KR" altLang="en-US" sz="1300" dirty="0">
              <a:latin typeface="삼성긴고딕OTF Bold"/>
            </a:endParaRPr>
          </a:p>
        </p:txBody>
      </p:sp>
      <p:pic>
        <p:nvPicPr>
          <p:cNvPr id="3092" name="Picture 20" descr="N104E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61" y="286382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amsung magic station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343" b="92020" l="10000" r="90000">
                        <a14:foregroundMark x1="24343" y1="36566" x2="36263" y2="10606"/>
                        <a14:foregroundMark x1="38384" y1="9192" x2="62828" y2="4444"/>
                        <a14:foregroundMark x1="30101" y1="30606" x2="26970" y2="49798"/>
                        <a14:foregroundMark x1="58990" y1="92020" x2="48788" y2="91111"/>
                        <a14:foregroundMark x1="25556" y1="17475" x2="26667" y2="21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266" y="3026831"/>
            <a:ext cx="1534505" cy="153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2196603" y="4530104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entury" panose="02040604050505020304" pitchFamily="18" charset="0"/>
              </a:rPr>
              <a:t>M3 Boards</a:t>
            </a:r>
            <a:endParaRPr lang="ko-KR" altLang="en-US" dirty="0">
              <a:latin typeface="Century" panose="020406040505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07560" y="452744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entury" panose="02040604050505020304" pitchFamily="18" charset="0"/>
              </a:rPr>
              <a:t>Router</a:t>
            </a:r>
            <a:endParaRPr lang="ko-KR" altLang="en-US" dirty="0">
              <a:latin typeface="Century" panose="020406040505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95691" y="449412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entury" panose="02040604050505020304" pitchFamily="18" charset="0"/>
              </a:rPr>
              <a:t>Server PC</a:t>
            </a:r>
            <a:endParaRPr lang="ko-KR" altLang="en-US" dirty="0">
              <a:latin typeface="Century" panose="02040604050505020304" pitchFamily="18" charset="0"/>
            </a:endParaRPr>
          </a:p>
        </p:txBody>
      </p:sp>
      <p:cxnSp>
        <p:nvCxnSpPr>
          <p:cNvPr id="73" name="꺾인 연결선 72"/>
          <p:cNvCxnSpPr>
            <a:stCxn id="44" idx="2"/>
          </p:cNvCxnSpPr>
          <p:nvPr/>
        </p:nvCxnSpPr>
        <p:spPr>
          <a:xfrm rot="16200000" flipH="1">
            <a:off x="3257303" y="2855172"/>
            <a:ext cx="320093" cy="3025485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2879090" y="4218586"/>
            <a:ext cx="1" cy="3049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3824540" y="4218586"/>
            <a:ext cx="1" cy="3049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>
            <a:off x="4926653" y="4222994"/>
            <a:ext cx="1" cy="3049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549255" y="3224151"/>
            <a:ext cx="1513556" cy="49244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→ 조도 </a:t>
            </a:r>
            <a:r>
              <a:rPr lang="ko-KR" altLang="en-US" sz="1300" dirty="0" err="1" smtClean="0"/>
              <a:t>센서값</a:t>
            </a:r>
            <a:r>
              <a:rPr lang="ko-KR" altLang="en-US" sz="1300" dirty="0" smtClean="0"/>
              <a:t> </a:t>
            </a:r>
            <a:r>
              <a:rPr lang="ko-KR" altLang="en-US" sz="1300" dirty="0"/>
              <a:t>→</a:t>
            </a:r>
            <a:endParaRPr lang="en-US" altLang="ko-KR" sz="1300" dirty="0" smtClean="0"/>
          </a:p>
          <a:p>
            <a:r>
              <a:rPr lang="ko-KR" altLang="en-US" sz="1300" dirty="0" smtClean="0"/>
              <a:t>→ 고장 가능성 </a:t>
            </a:r>
            <a:r>
              <a:rPr lang="ko-KR" altLang="en-US" sz="1300" dirty="0"/>
              <a:t>→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591301" y="3952589"/>
            <a:ext cx="1354858" cy="2923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 smtClean="0"/>
              <a:t>← 제어 신호 ←</a:t>
            </a:r>
            <a:endParaRPr lang="ko-KR" altLang="en-US" sz="1300" dirty="0"/>
          </a:p>
        </p:txBody>
      </p:sp>
      <p:pic>
        <p:nvPicPr>
          <p:cNvPr id="1026" name="Picture 2" descr="mosquitto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53" y="3562919"/>
            <a:ext cx="60293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5724127" y="4201089"/>
            <a:ext cx="1" cy="3049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6360383" y="4192240"/>
            <a:ext cx="1" cy="3049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6662772" y="4183630"/>
            <a:ext cx="1" cy="3049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721443" y="4503597"/>
            <a:ext cx="6389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6662772" y="4488598"/>
            <a:ext cx="6389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60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 rot="10800000">
            <a:off x="5724128" y="51302"/>
            <a:ext cx="3393066" cy="3312536"/>
            <a:chOff x="4784580" y="2534704"/>
            <a:chExt cx="4465400" cy="4359419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25" b="48644"/>
            <a:stretch/>
          </p:blipFill>
          <p:spPr>
            <a:xfrm rot="10800000">
              <a:off x="4784580" y="3355817"/>
              <a:ext cx="4359420" cy="3522029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 rot="10800000">
              <a:off x="4784580" y="3390470"/>
              <a:ext cx="4359420" cy="2885314"/>
            </a:xfrm>
            <a:prstGeom prst="rect">
              <a:avLst/>
            </a:prstGeom>
            <a:gradFill>
              <a:gsLst>
                <a:gs pos="1700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5627613" y="3271756"/>
              <a:ext cx="4359419" cy="2885315"/>
            </a:xfrm>
            <a:prstGeom prst="rect">
              <a:avLst/>
            </a:prstGeom>
            <a:gradFill>
              <a:gsLst>
                <a:gs pos="1700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각형 10"/>
          <p:cNvSpPr/>
          <p:nvPr/>
        </p:nvSpPr>
        <p:spPr>
          <a:xfrm>
            <a:off x="230548" y="84688"/>
            <a:ext cx="3333340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핵심기술 </a:t>
            </a:r>
            <a:r>
              <a:rPr lang="en-US" altLang="ko-KR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/ MQTT Protocol</a:t>
            </a:r>
            <a:endParaRPr lang="ko-KR" altLang="en-US" sz="2100" b="1" spc="-2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Bold" pitchFamily="50" charset="-127"/>
              <a:ea typeface="삼성긴고딕 Bold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23477" y="691429"/>
            <a:ext cx="1900947" cy="6678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Publisher</a:t>
            </a:r>
            <a:endParaRPr lang="ko-KR" altLang="en-US" dirty="0">
              <a:solidFill>
                <a:srgbClr val="0020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3" name="직선 연결선 12"/>
          <p:cNvCxnSpPr>
            <a:stCxn id="12" idx="4"/>
          </p:cNvCxnSpPr>
          <p:nvPr/>
        </p:nvCxnSpPr>
        <p:spPr>
          <a:xfrm flipH="1">
            <a:off x="2258300" y="1359244"/>
            <a:ext cx="15651" cy="32403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851920" y="691429"/>
            <a:ext cx="1810903" cy="66781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Broker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(server)</a:t>
            </a:r>
            <a:endParaRPr lang="ko-KR" altLang="en-US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5" name="직선 연결선 14"/>
          <p:cNvCxnSpPr>
            <a:stCxn id="14" idx="4"/>
          </p:cNvCxnSpPr>
          <p:nvPr/>
        </p:nvCxnSpPr>
        <p:spPr>
          <a:xfrm flipH="1">
            <a:off x="4754556" y="1359245"/>
            <a:ext cx="2816" cy="324035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6397370" y="714584"/>
            <a:ext cx="1774973" cy="6480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Subscriber</a:t>
            </a:r>
            <a:endParaRPr lang="ko-KR" altLang="en-US" sz="1600" dirty="0">
              <a:solidFill>
                <a:srgbClr val="0020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7" name="직선 연결선 16"/>
          <p:cNvCxnSpPr>
            <a:stCxn id="16" idx="4"/>
          </p:cNvCxnSpPr>
          <p:nvPr/>
        </p:nvCxnSpPr>
        <p:spPr>
          <a:xfrm>
            <a:off x="7284857" y="1362656"/>
            <a:ext cx="2229" cy="322932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4771373" y="1874931"/>
            <a:ext cx="2496937" cy="6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61778" y="1483515"/>
            <a:ext cx="19763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002060"/>
                </a:solidFill>
                <a:latin typeface="Century" panose="02040604050505020304" pitchFamily="18" charset="0"/>
              </a:rPr>
              <a:t>① </a:t>
            </a:r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</a:rPr>
              <a:t>T</a:t>
            </a:r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CP connection</a:t>
            </a:r>
            <a:endParaRPr lang="ko-KR" altLang="en-US" sz="1300" dirty="0">
              <a:solidFill>
                <a:srgbClr val="002060"/>
              </a:solidFill>
              <a:latin typeface="Century" panose="02040604050505020304" pitchFamily="18" charset="0"/>
              <a:ea typeface="12롯데마트드림Bol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65101" y="1935308"/>
            <a:ext cx="18722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002060"/>
                </a:solidFill>
                <a:latin typeface="Century" panose="02040604050505020304" pitchFamily="18" charset="0"/>
              </a:rPr>
              <a:t>② </a:t>
            </a:r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CONNECT</a:t>
            </a:r>
            <a:endParaRPr lang="ko-KR" altLang="en-US" sz="1300" dirty="0">
              <a:solidFill>
                <a:srgbClr val="002060"/>
              </a:solidFill>
              <a:latin typeface="Century" panose="02040604050505020304" pitchFamily="18" charset="0"/>
              <a:ea typeface="12롯데마트드림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60032" y="2316481"/>
            <a:ext cx="18722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③ </a:t>
            </a:r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CONNACK</a:t>
            </a:r>
            <a:endParaRPr lang="ko-KR" altLang="en-US" sz="1300" dirty="0">
              <a:solidFill>
                <a:srgbClr val="002060"/>
              </a:solidFill>
              <a:latin typeface="Century" panose="02040604050505020304" pitchFamily="18" charset="0"/>
              <a:ea typeface="12롯데마트드림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60032" y="2748529"/>
            <a:ext cx="18722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④ </a:t>
            </a:r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SUBSCRIBE, topic </a:t>
            </a:r>
            <a:endParaRPr lang="ko-KR" altLang="en-US" sz="1300" dirty="0">
              <a:solidFill>
                <a:srgbClr val="002060"/>
              </a:solidFill>
              <a:latin typeface="Century" panose="02040604050505020304" pitchFamily="18" charset="0"/>
              <a:ea typeface="12롯데마트드림Bold" panose="02020603020101020101" pitchFamily="18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4754555" y="3087436"/>
            <a:ext cx="246754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779955" y="3519484"/>
            <a:ext cx="246754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65101" y="3211707"/>
            <a:ext cx="18722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⑤</a:t>
            </a:r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SUBACK</a:t>
            </a:r>
            <a:endParaRPr lang="ko-KR" altLang="en-US" sz="1300" dirty="0">
              <a:solidFill>
                <a:srgbClr val="002060"/>
              </a:solidFill>
              <a:latin typeface="Century" panose="02040604050505020304" pitchFamily="18" charset="0"/>
              <a:ea typeface="12롯데마트드림Bold" panose="02020603020101020101" pitchFamily="18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779955" y="4311572"/>
            <a:ext cx="246754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2280883" y="3925109"/>
            <a:ext cx="246754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23073" y="3375468"/>
            <a:ext cx="22941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⑨ </a:t>
            </a:r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PUBLISH topic= </a:t>
            </a:r>
          </a:p>
          <a:p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“Efficiency, Panel #, fault”</a:t>
            </a:r>
            <a:endParaRPr lang="ko-KR" altLang="en-US" sz="1300" dirty="0">
              <a:solidFill>
                <a:srgbClr val="002060"/>
              </a:solidFill>
              <a:latin typeface="Century" panose="02040604050505020304" pitchFamily="18" charset="0"/>
              <a:ea typeface="12롯데마트드림Bold" panose="02020603020101020101" pitchFamily="18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261614" y="1935308"/>
            <a:ext cx="246754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11760" y="1627531"/>
            <a:ext cx="18722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⑥ </a:t>
            </a:r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TCP connection</a:t>
            </a:r>
            <a:endParaRPr lang="ko-KR" altLang="en-US" sz="1300" dirty="0">
              <a:solidFill>
                <a:srgbClr val="002060"/>
              </a:solidFill>
              <a:latin typeface="Century" panose="02040604050505020304" pitchFamily="18" charset="0"/>
              <a:ea typeface="12롯데마트드림Bold" panose="02020603020101020101" pitchFamily="18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280883" y="2367356"/>
            <a:ext cx="246754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16829" y="2059579"/>
            <a:ext cx="18722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⑦ </a:t>
            </a:r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CONNECT</a:t>
            </a:r>
            <a:endParaRPr lang="ko-KR" altLang="en-US" sz="1300" dirty="0">
              <a:solidFill>
                <a:srgbClr val="002060"/>
              </a:solidFill>
              <a:latin typeface="Century" panose="02040604050505020304" pitchFamily="18" charset="0"/>
              <a:ea typeface="12롯데마트드림Bol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23073" y="2460497"/>
            <a:ext cx="18722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⑧ </a:t>
            </a:r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CONNACK</a:t>
            </a:r>
            <a:endParaRPr lang="ko-KR" altLang="en-US" sz="1300" dirty="0">
              <a:solidFill>
                <a:srgbClr val="002060"/>
              </a:solidFill>
              <a:latin typeface="Century" panose="02040604050505020304" pitchFamily="18" charset="0"/>
              <a:ea typeface="12롯데마트드림Bold" panose="02020603020101020101" pitchFamily="18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2282047" y="2799404"/>
            <a:ext cx="246754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60032" y="3712469"/>
            <a:ext cx="22941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⑩ </a:t>
            </a:r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PUBLISH topic= </a:t>
            </a:r>
          </a:p>
          <a:p>
            <a:r>
              <a:rPr lang="en-US" altLang="ko-KR" sz="1300" dirty="0" smtClean="0">
                <a:solidFill>
                  <a:srgbClr val="002060"/>
                </a:solidFill>
                <a:latin typeface="Century" panose="02040604050505020304" pitchFamily="18" charset="0"/>
                <a:ea typeface="12롯데마트드림Bold" panose="02020603020101020101" pitchFamily="18" charset="-127"/>
              </a:rPr>
              <a:t>“Efficiency, Panel #, fault”</a:t>
            </a:r>
            <a:endParaRPr lang="ko-KR" altLang="en-US" sz="1300" dirty="0">
              <a:solidFill>
                <a:srgbClr val="002060"/>
              </a:solidFill>
              <a:latin typeface="Century" panose="02040604050505020304" pitchFamily="18" charset="0"/>
              <a:ea typeface="12롯데마트드림Bold" panose="02020603020101020101" pitchFamily="18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H="1" flipV="1">
            <a:off x="4779140" y="2263987"/>
            <a:ext cx="2496937" cy="6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4779955" y="2629774"/>
            <a:ext cx="249612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3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0800000">
            <a:off x="5724128" y="51302"/>
            <a:ext cx="3393066" cy="3312536"/>
            <a:chOff x="4784580" y="2534704"/>
            <a:chExt cx="4465400" cy="435941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25" b="48644"/>
            <a:stretch/>
          </p:blipFill>
          <p:spPr>
            <a:xfrm rot="10800000">
              <a:off x="4784580" y="3355817"/>
              <a:ext cx="4359420" cy="3522029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 rot="10800000">
              <a:off x="4784580" y="3390470"/>
              <a:ext cx="4359420" cy="2885314"/>
            </a:xfrm>
            <a:prstGeom prst="rect">
              <a:avLst/>
            </a:prstGeom>
            <a:gradFill>
              <a:gsLst>
                <a:gs pos="1700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 rot="16200000">
              <a:off x="5627613" y="3271756"/>
              <a:ext cx="4359419" cy="2885315"/>
            </a:xfrm>
            <a:prstGeom prst="rect">
              <a:avLst/>
            </a:prstGeom>
            <a:gradFill>
              <a:gsLst>
                <a:gs pos="1700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07504" y="0"/>
            <a:ext cx="45719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각형 10"/>
          <p:cNvSpPr/>
          <p:nvPr/>
        </p:nvSpPr>
        <p:spPr>
          <a:xfrm>
            <a:off x="230547" y="84688"/>
            <a:ext cx="4554709" cy="455383"/>
          </a:xfrm>
          <a:prstGeom prst="homePlate">
            <a:avLst>
              <a:gd name="adj" fmla="val 0"/>
            </a:avLst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36000" rIns="90000" bIns="36000" rtlCol="0" anchor="ctr"/>
          <a:lstStyle/>
          <a:p>
            <a:pPr defTabSz="1755190" fontAlgn="b">
              <a:spcAft>
                <a:spcPts val="600"/>
              </a:spcAft>
              <a:buClr>
                <a:srgbClr val="F2F2F2"/>
              </a:buClr>
              <a:buSzPct val="75000"/>
            </a:pPr>
            <a:r>
              <a:rPr lang="ko-KR" altLang="en-US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핵심기술 </a:t>
            </a:r>
            <a:r>
              <a:rPr lang="en-US" altLang="ko-KR" sz="2100" b="1" spc="-2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Bold" pitchFamily="50" charset="-127"/>
                <a:ea typeface="삼성긴고딕 Bold" pitchFamily="50" charset="-127"/>
              </a:rPr>
              <a:t>/ 2 - Way Communication</a:t>
            </a:r>
            <a:endParaRPr lang="ko-KR" altLang="en-US" sz="2100" b="1" spc="-2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Bold" pitchFamily="50" charset="-127"/>
              <a:ea typeface="삼성긴고딕 Bold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79806" y="2264911"/>
            <a:ext cx="1810903" cy="66781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Broker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(server)</a:t>
            </a:r>
            <a:endParaRPr lang="ko-KR" altLang="en-US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52991" y="1553693"/>
            <a:ext cx="1892945" cy="6480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Subscriber</a:t>
            </a:r>
            <a:endParaRPr lang="ko-KR" altLang="en-US" sz="1600" dirty="0">
              <a:solidFill>
                <a:srgbClr val="0020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60537" y="1553693"/>
            <a:ext cx="1900947" cy="6678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Publisher</a:t>
            </a:r>
            <a:endParaRPr lang="ko-KR" altLang="en-US" dirty="0">
              <a:solidFill>
                <a:srgbClr val="0020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068539" y="2976131"/>
            <a:ext cx="1892945" cy="6480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Subscriber</a:t>
            </a:r>
            <a:endParaRPr lang="ko-KR" altLang="en-US" sz="1600" dirty="0">
              <a:solidFill>
                <a:srgbClr val="0020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552991" y="2976131"/>
            <a:ext cx="1900947" cy="6678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20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Publisher</a:t>
            </a:r>
            <a:endParaRPr lang="ko-KR" altLang="en-US" dirty="0">
              <a:solidFill>
                <a:srgbClr val="0020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3" name="구부러진 연결선 2"/>
          <p:cNvCxnSpPr>
            <a:endCxn id="39" idx="0"/>
          </p:cNvCxnSpPr>
          <p:nvPr/>
        </p:nvCxnSpPr>
        <p:spPr>
          <a:xfrm rot="16200000" flipV="1">
            <a:off x="986240" y="2578465"/>
            <a:ext cx="2090253" cy="40709"/>
          </a:xfrm>
          <a:prstGeom prst="curvedConnector5">
            <a:avLst>
              <a:gd name="adj1" fmla="val -34351"/>
              <a:gd name="adj2" fmla="val 3979965"/>
              <a:gd name="adj3" fmla="val 132992"/>
            </a:avLst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6200000" flipV="1">
            <a:off x="6451650" y="2578465"/>
            <a:ext cx="2090253" cy="40709"/>
          </a:xfrm>
          <a:prstGeom prst="curvedConnector5">
            <a:avLst>
              <a:gd name="adj1" fmla="val -34351"/>
              <a:gd name="adj2" fmla="val -3475860"/>
              <a:gd name="adj3" fmla="val 134830"/>
            </a:avLst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구부러진 연결선 52"/>
          <p:cNvCxnSpPr>
            <a:stCxn id="39" idx="6"/>
            <a:endCxn id="14" idx="0"/>
          </p:cNvCxnSpPr>
          <p:nvPr/>
        </p:nvCxnSpPr>
        <p:spPr>
          <a:xfrm>
            <a:off x="2961484" y="1887601"/>
            <a:ext cx="1823774" cy="37731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>
            <a:stCxn id="14" idx="0"/>
            <a:endCxn id="16" idx="2"/>
          </p:cNvCxnSpPr>
          <p:nvPr/>
        </p:nvCxnSpPr>
        <p:spPr>
          <a:xfrm rot="5400000" flipH="1" flipV="1">
            <a:off x="5475533" y="1187454"/>
            <a:ext cx="387182" cy="176773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 60"/>
          <p:cNvCxnSpPr>
            <a:stCxn id="41" idx="2"/>
            <a:endCxn id="14" idx="4"/>
          </p:cNvCxnSpPr>
          <p:nvPr/>
        </p:nvCxnSpPr>
        <p:spPr>
          <a:xfrm rot="10800000">
            <a:off x="4785259" y="2932727"/>
            <a:ext cx="1767733" cy="37731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구부러진 연결선 62"/>
          <p:cNvCxnSpPr>
            <a:stCxn id="14" idx="4"/>
            <a:endCxn id="40" idx="6"/>
          </p:cNvCxnSpPr>
          <p:nvPr/>
        </p:nvCxnSpPr>
        <p:spPr>
          <a:xfrm rot="5400000">
            <a:off x="3689651" y="2204560"/>
            <a:ext cx="367440" cy="182377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구부러진 연결선 7"/>
          <p:cNvCxnSpPr>
            <a:stCxn id="39" idx="4"/>
            <a:endCxn id="40" idx="0"/>
          </p:cNvCxnSpPr>
          <p:nvPr/>
        </p:nvCxnSpPr>
        <p:spPr>
          <a:xfrm rot="16200000" flipH="1">
            <a:off x="1635700" y="2596818"/>
            <a:ext cx="754623" cy="4001"/>
          </a:xfrm>
          <a:prstGeom prst="curvedConnector3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한쪽 모서리가 잘린 사각형 30"/>
          <p:cNvSpPr/>
          <p:nvPr/>
        </p:nvSpPr>
        <p:spPr>
          <a:xfrm>
            <a:off x="349560" y="4472783"/>
            <a:ext cx="8424936" cy="49526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 smtClean="0"/>
              <a:t>Publisher </a:t>
            </a:r>
            <a:r>
              <a:rPr lang="ko-KR" altLang="en-US" sz="1600" u="sng" dirty="0" smtClean="0"/>
              <a:t>와 </a:t>
            </a:r>
            <a:r>
              <a:rPr lang="en-US" altLang="ko-KR" sz="1600" u="sng" dirty="0" smtClean="0"/>
              <a:t>Subscriber</a:t>
            </a:r>
            <a:r>
              <a:rPr lang="ko-KR" altLang="en-US" sz="1600" u="sng" dirty="0" smtClean="0"/>
              <a:t>를 순환하며 기기</a:t>
            </a:r>
            <a:r>
              <a:rPr lang="en-US" altLang="ko-KR" sz="1600" u="sng" dirty="0" smtClean="0"/>
              <a:t>(Things) </a:t>
            </a:r>
            <a:r>
              <a:rPr lang="ko-KR" altLang="en-US" sz="1600" u="sng" dirty="0" smtClean="0"/>
              <a:t>간의 피드백 통신 가능</a:t>
            </a:r>
            <a:endParaRPr lang="ko-KR" altLang="en-US" sz="1600" dirty="0"/>
          </a:p>
        </p:txBody>
      </p:sp>
      <p:cxnSp>
        <p:nvCxnSpPr>
          <p:cNvPr id="32" name="구부러진 연결선 31"/>
          <p:cNvCxnSpPr/>
          <p:nvPr/>
        </p:nvCxnSpPr>
        <p:spPr>
          <a:xfrm rot="16200000" flipH="1">
            <a:off x="7117464" y="2589621"/>
            <a:ext cx="754623" cy="4001"/>
          </a:xfrm>
          <a:prstGeom prst="curvedConnector3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9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3258</TotalTime>
  <Words>737</Words>
  <Application>Microsoft Office PowerPoint</Application>
  <PresentationFormat>화면 슬라이드 쇼(16:9)</PresentationFormat>
  <Paragraphs>191</Paragraphs>
  <Slides>17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12롯데마트드림Bold</vt:lpstr>
      <vt:lpstr>맑은 고딕</vt:lpstr>
      <vt:lpstr>삼성PT B</vt:lpstr>
      <vt:lpstr>삼성긴고딕 Bold</vt:lpstr>
      <vt:lpstr>삼성긴고딕OTF Bold</vt:lpstr>
      <vt:lpstr>삼성긴고딕OTF Medium</vt:lpstr>
      <vt:lpstr>Arial</vt:lpstr>
      <vt:lpstr>Century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student</cp:lastModifiedBy>
  <cp:revision>315</cp:revision>
  <dcterms:created xsi:type="dcterms:W3CDTF">2019-07-19T01:57:37Z</dcterms:created>
  <dcterms:modified xsi:type="dcterms:W3CDTF">2020-02-18T05:12:56Z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C:\Users\SAMSUNG\Desktop\★전략기반PPT템플릿16.9ver.pptx</vt:lpwstr>
  </property>
</Properties>
</file>